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50"/>
  </p:notesMasterIdLst>
  <p:sldIdLst>
    <p:sldId id="256" r:id="rId2"/>
    <p:sldId id="257" r:id="rId3"/>
    <p:sldId id="258" r:id="rId4"/>
    <p:sldId id="265" r:id="rId5"/>
    <p:sldId id="302" r:id="rId6"/>
    <p:sldId id="259" r:id="rId7"/>
    <p:sldId id="269" r:id="rId8"/>
    <p:sldId id="289" r:id="rId9"/>
    <p:sldId id="290" r:id="rId10"/>
    <p:sldId id="272" r:id="rId11"/>
    <p:sldId id="268" r:id="rId12"/>
    <p:sldId id="267" r:id="rId13"/>
    <p:sldId id="260" r:id="rId14"/>
    <p:sldId id="303" r:id="rId15"/>
    <p:sldId id="270" r:id="rId16"/>
    <p:sldId id="297" r:id="rId17"/>
    <p:sldId id="274" r:id="rId18"/>
    <p:sldId id="313" r:id="rId19"/>
    <p:sldId id="298" r:id="rId20"/>
    <p:sldId id="276" r:id="rId21"/>
    <p:sldId id="279" r:id="rId22"/>
    <p:sldId id="280" r:id="rId23"/>
    <p:sldId id="281" r:id="rId24"/>
    <p:sldId id="317" r:id="rId25"/>
    <p:sldId id="285" r:id="rId26"/>
    <p:sldId id="299" r:id="rId27"/>
    <p:sldId id="287" r:id="rId28"/>
    <p:sldId id="314" r:id="rId29"/>
    <p:sldId id="300" r:id="rId30"/>
    <p:sldId id="301" r:id="rId31"/>
    <p:sldId id="309" r:id="rId32"/>
    <p:sldId id="310" r:id="rId33"/>
    <p:sldId id="261" r:id="rId34"/>
    <p:sldId id="263" r:id="rId35"/>
    <p:sldId id="315" r:id="rId36"/>
    <p:sldId id="291" r:id="rId37"/>
    <p:sldId id="293" r:id="rId38"/>
    <p:sldId id="292" r:id="rId39"/>
    <p:sldId id="294" r:id="rId40"/>
    <p:sldId id="262" r:id="rId41"/>
    <p:sldId id="264" r:id="rId42"/>
    <p:sldId id="266" r:id="rId43"/>
    <p:sldId id="284" r:id="rId44"/>
    <p:sldId id="306" r:id="rId45"/>
    <p:sldId id="312" r:id="rId46"/>
    <p:sldId id="307" r:id="rId47"/>
    <p:sldId id="304" r:id="rId48"/>
    <p:sldId id="319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65" autoAdjust="0"/>
    <p:restoredTop sz="90856" autoAdjust="0"/>
  </p:normalViewPr>
  <p:slideViewPr>
    <p:cSldViewPr>
      <p:cViewPr varScale="1">
        <p:scale>
          <a:sx n="65" d="100"/>
          <a:sy n="65" d="100"/>
        </p:scale>
        <p:origin x="111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DA917-1679-4D51-822F-81AF4C363149}" type="datetimeFigureOut">
              <a:rPr lang="en-US" smtClean="0"/>
              <a:t>12/2/2012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8873A9-B0A2-44B5-ACB1-91E6BFE97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47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44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12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18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 - Interesting objects tend to remain in the same spatial vicinity and tend to maintain consistent colors from frame to frame.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33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5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 Paper uses the joint Domain and Range representation of the attributes of each pixel as a single vector containing the RGB values and the location of the pixel on the frame.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00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72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39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85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92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21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57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 -1 – background +1 – foreground  KAPPA – obvious choice would be 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87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 - Rejects idea that the intensity of spatially proximal pixels are independent random variables – they are not! Useful correlation exists.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03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 - Pixels are not independent</a:t>
            </a:r>
            <a:r>
              <a:rPr lang="en-US" baseline="0" dirty="0" smtClean="0"/>
              <a:t> random variables – however, given the label, they are conditionally independent. Therefore, this equation holds.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27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23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96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17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48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534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42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32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27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913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039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16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367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184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410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82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082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80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319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682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657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919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48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64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 Bayes’ theorem gives you the actual probability of an event given the measured test probabilities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18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 - Minimum cut of a directed, weighted graph partitions the graph into two disjoints sets S and T, where s ∈ S and t ∈ T, where s is a source and t is the sink. The cost that we are minimizing is the sum of the weights of the edges that connect S and 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62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14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 - Kernel</a:t>
            </a:r>
            <a:r>
              <a:rPr lang="en-US" baseline="0" dirty="0" smtClean="0"/>
              <a:t> </a:t>
            </a:r>
            <a:r>
              <a:rPr lang="en-US" baseline="0" dirty="0"/>
              <a:t>must be symmetric and of unit area</a:t>
            </a:r>
          </a:p>
          <a:p>
            <a:endParaRPr lang="en-US" dirty="0"/>
          </a:p>
          <a:p>
            <a:pPr>
              <a:defRPr/>
            </a:pPr>
            <a:r>
              <a:rPr lang="en-US" dirty="0" err="1"/>
              <a:t>Turlach</a:t>
            </a:r>
            <a:r>
              <a:rPr lang="en-US" dirty="0"/>
              <a:t>, </a:t>
            </a:r>
            <a:r>
              <a:rPr lang="en-US" dirty="0" err="1"/>
              <a:t>Berwin</a:t>
            </a:r>
            <a:r>
              <a:rPr lang="en-US" dirty="0"/>
              <a:t>. “Bandwidth Selection in Kernel Density Estimation”.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873A9-B0A2-44B5-ACB1-91E6BFE970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73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E0BA-21CC-4836-9B0D-FC51BE16BE7A}" type="datetimeFigureOut">
              <a:rPr lang="en-US" smtClean="0"/>
              <a:t>12/2/2012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492636-1859-495B-AE07-75261F84918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E0BA-21CC-4836-9B0D-FC51BE16BE7A}" type="datetimeFigureOut">
              <a:rPr lang="en-US" smtClean="0"/>
              <a:t>12/2/2012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92636-1859-495B-AE07-75261F8491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E0BA-21CC-4836-9B0D-FC51BE16BE7A}" type="datetimeFigureOut">
              <a:rPr lang="en-US" smtClean="0"/>
              <a:t>12/2/2012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92636-1859-495B-AE07-75261F8491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D1DE0BA-21CC-4836-9B0D-FC51BE16BE7A}" type="datetimeFigureOut">
              <a:rPr lang="en-US" smtClean="0"/>
              <a:t>12/2/2012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1492636-1859-495B-AE07-75261F849184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E0BA-21CC-4836-9B0D-FC51BE16BE7A}" type="datetimeFigureOut">
              <a:rPr lang="en-US" smtClean="0"/>
              <a:t>12/2/2012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492636-1859-495B-AE07-75261F849184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1DE0BA-21CC-4836-9B0D-FC51BE16BE7A}" type="datetimeFigureOut">
              <a:rPr lang="en-US" smtClean="0"/>
              <a:t>12/2/2012</a:t>
            </a:fld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492636-1859-495B-AE07-75261F84918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D1DE0BA-21CC-4836-9B0D-FC51BE16BE7A}" type="datetimeFigureOut">
              <a:rPr lang="en-US" smtClean="0"/>
              <a:t>12/2/2012</a:t>
            </a:fld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1492636-1859-495B-AE07-75261F849184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E0BA-21CC-4836-9B0D-FC51BE16BE7A}" type="datetimeFigureOut">
              <a:rPr lang="en-US" smtClean="0"/>
              <a:t>12/2/2012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492636-1859-495B-AE07-75261F84918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DE0BA-21CC-4836-9B0D-FC51BE16BE7A}" type="datetimeFigureOut">
              <a:rPr lang="en-US" smtClean="0"/>
              <a:t>12/2/2012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492636-1859-495B-AE07-75261F84918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D1DE0BA-21CC-4836-9B0D-FC51BE16BE7A}" type="datetimeFigureOut">
              <a:rPr lang="en-US" smtClean="0"/>
              <a:t>12/2/2012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1492636-1859-495B-AE07-75261F84918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D1DE0BA-21CC-4836-9B0D-FC51BE16BE7A}" type="datetimeFigureOut">
              <a:rPr lang="en-US" smtClean="0"/>
              <a:t>12/2/2012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1492636-1859-495B-AE07-75261F849184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FD1DE0BA-21CC-4836-9B0D-FC51BE16BE7A}" type="datetimeFigureOut">
              <a:rPr lang="en-US" smtClean="0"/>
              <a:t>12/2/2012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C1492636-1859-495B-AE07-75261F84918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Tunga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46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6.w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microsoft.com/office/2007/relationships/hdphoto" Target="../media/hdphoto2.wdp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Kevin Cherry</a:t>
            </a:r>
          </a:p>
          <a:p>
            <a:r>
              <a:rPr lang="en-US" dirty="0" smtClean="0"/>
              <a:t>Robert Firth</a:t>
            </a:r>
          </a:p>
          <a:p>
            <a:r>
              <a:rPr lang="en-US" dirty="0" err="1" smtClean="0"/>
              <a:t>Manohar</a:t>
            </a:r>
            <a:r>
              <a:rPr lang="en-US" dirty="0" smtClean="0"/>
              <a:t> </a:t>
            </a:r>
            <a:r>
              <a:rPr lang="en-US" smtClean="0"/>
              <a:t>Karki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Bayesian Modeling of Dynamic Scenes for Object Detection</a:t>
            </a:r>
            <a:endParaRPr lang="en-US" dirty="0"/>
          </a:p>
        </p:txBody>
      </p:sp>
      <p:pic>
        <p:nvPicPr>
          <p:cNvPr id="1026" name="Picture 2" descr="http://static.fjcdn.com/gifs/The+Most+Awesome+Gif+On+the+Interwebz.+Don+t+click+this_c8f072_307201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929" y="4301197"/>
            <a:ext cx="3409071" cy="25568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46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219200"/>
            <a:ext cx="7680960" cy="5514975"/>
          </a:xfrm>
        </p:spPr>
        <p:txBody>
          <a:bodyPr>
            <a:normAutofit/>
          </a:bodyPr>
          <a:lstStyle/>
          <a:p>
            <a:r>
              <a:rPr lang="en-US" dirty="0" smtClean="0"/>
              <a:t>Mean Squared Error: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Balloon Estimator: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Sample-point </a:t>
            </a:r>
            <a:r>
              <a:rPr lang="en-US" dirty="0" smtClean="0"/>
              <a:t>Estimator: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computation reduction,</a:t>
            </a:r>
          </a:p>
          <a:p>
            <a:r>
              <a:rPr lang="en-US" dirty="0" smtClean="0"/>
              <a:t>			    OR,</a:t>
            </a:r>
          </a:p>
          <a:p>
            <a:endParaRPr lang="en-US" dirty="0" smtClean="0">
              <a:hlinkClick r:id="rId3" action="ppaction://hlinksldjump"/>
            </a:endParaRPr>
          </a:p>
          <a:p>
            <a:r>
              <a:rPr lang="en-US" dirty="0">
                <a:hlinkClick r:id="rId3" action="ppaction://hlinksldjump"/>
              </a:rPr>
              <a:t>APPENDIX – Bandwidth Matrix Classes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 - Bandwidth Estimation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76400" y="5449065"/>
                <a:ext cx="12080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733513"/>
                <a:ext cx="120802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556" t="-1667" r="-505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43400" y="5410200"/>
                <a:ext cx="3086486" cy="383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 smtClean="0"/>
                  <a:t>,…,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5694648"/>
                <a:ext cx="3086486" cy="383951"/>
              </a:xfrm>
              <a:prstGeom prst="rect">
                <a:avLst/>
              </a:prstGeom>
              <a:blipFill rotWithShape="0">
                <a:blip r:embed="rId5"/>
                <a:stretch>
                  <a:fillRect l="-3557" t="-20635" r="-3755" b="-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676400" y="1498401"/>
                <a:ext cx="4784643" cy="558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828800"/>
                <a:ext cx="4784643" cy="558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676400" y="2817305"/>
                <a:ext cx="2948115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449" y="2964475"/>
                <a:ext cx="2948115" cy="84029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676400" y="4112705"/>
                <a:ext cx="3008580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929" y="4310129"/>
                <a:ext cx="3008580" cy="84029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157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  <a:r>
              <a:rPr lang="en-US" dirty="0"/>
              <a:t>:</a:t>
            </a:r>
            <a:r>
              <a:rPr lang="en-US"/>
              <a:t> Markov Random Field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658" y="2188158"/>
            <a:ext cx="3226685" cy="376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31520" y="1463040"/>
            <a:ext cx="7680960" cy="531876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Guy flying kite. 15 consecutive frames merged using Photoshop.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  <a:r>
              <a:rPr lang="en-US" dirty="0"/>
              <a:t>–</a:t>
            </a:r>
            <a:r>
              <a:rPr lang="en-US"/>
              <a:t> Temporal  Persistence</a:t>
            </a:r>
            <a:endParaRPr lang="en-US" dirty="0"/>
          </a:p>
        </p:txBody>
      </p:sp>
      <p:pic>
        <p:nvPicPr>
          <p:cNvPr id="1026" name="Picture 2" descr="http://static.trustedreviews.com/6f0c6c%7C23b4_4386-SamsungGX10ki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828800"/>
            <a:ext cx="5715000" cy="389572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91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Overview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295400"/>
            <a:ext cx="8915400" cy="539872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57600" y="3473668"/>
            <a:ext cx="3200400" cy="304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5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3261360"/>
          </a:xfrm>
        </p:spPr>
        <p:txBody>
          <a:bodyPr/>
          <a:lstStyle/>
          <a:p>
            <a:r>
              <a:rPr lang="en-US" sz="2000" dirty="0"/>
              <a:t>Domain: (x, y) coordinates</a:t>
            </a:r>
          </a:p>
          <a:p>
            <a:r>
              <a:rPr lang="en-US" sz="2000" dirty="0"/>
              <a:t>Range: (r, g, b) color values at each (x, y) coordinate</a:t>
            </a:r>
          </a:p>
          <a:p>
            <a:endParaRPr lang="en-US" sz="2000" dirty="0"/>
          </a:p>
          <a:p>
            <a:r>
              <a:rPr lang="en-US" sz="2000" dirty="0"/>
              <a:t>Joint Domain-Range Representation:</a:t>
            </a:r>
            <a:br>
              <a:rPr lang="en-US" sz="2000" dirty="0"/>
            </a:br>
            <a:r>
              <a:rPr lang="en-US" sz="2000" dirty="0" err="1"/>
              <a:t>f</a:t>
            </a:r>
            <a:r>
              <a:rPr lang="en-US" sz="2000" baseline="-25000" dirty="0" err="1"/>
              <a:t>R,G,B,X,Y</a:t>
            </a:r>
            <a:r>
              <a:rPr lang="en-US" sz="2000" dirty="0"/>
              <a:t> (r, g, b, x, y)</a:t>
            </a:r>
          </a:p>
          <a:p>
            <a:endParaRPr lang="en-US" sz="2000" dirty="0"/>
          </a:p>
          <a:p>
            <a:r>
              <a:rPr lang="en-US" sz="2000" dirty="0"/>
              <a:t>Directly models dependencies between neighboring pixels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Joint Domain-Range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819400" y="4876800"/>
                <a:ext cx="786113" cy="1554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  <m:r>
                                              <a:rPr lang="en-US" sz="2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50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876800"/>
                <a:ext cx="786113" cy="155491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371600" y="48768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02744" y="4876799"/>
                <a:ext cx="786113" cy="1547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255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744" y="4876799"/>
                <a:ext cx="786113" cy="154741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86087" y="4886281"/>
                <a:ext cx="786113" cy="1554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55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00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100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087" y="4886281"/>
                <a:ext cx="786113" cy="155491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143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Background</a:t>
            </a:r>
            <a:endParaRPr lang="en-US" dirty="0"/>
          </a:p>
        </p:txBody>
      </p:sp>
      <p:sp>
        <p:nvSpPr>
          <p:cNvPr id="2" name="Rectangle 5"/>
          <p:cNvSpPr/>
          <p:nvPr/>
        </p:nvSpPr>
        <p:spPr>
          <a:xfrm>
            <a:off x="370819" y="30184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/>
              <a:t>Background pixels: </a:t>
            </a:r>
          </a:p>
          <a:p>
            <a:r>
              <a:rPr lang="en-US" dirty="0" smtClean="0"/>
              <a:t>Y[0</a:t>
            </a:r>
            <a:r>
              <a:rPr lang="en-US" dirty="0"/>
              <a:t>]= [15, 15, 15, 1, </a:t>
            </a:r>
            <a:r>
              <a:rPr lang="en-US" dirty="0" smtClean="0"/>
              <a:t>1</a:t>
            </a:r>
            <a:r>
              <a:rPr lang="en-US" dirty="0"/>
              <a:t>];</a:t>
            </a:r>
          </a:p>
          <a:p>
            <a:r>
              <a:rPr lang="en-US" dirty="0"/>
              <a:t>Y[1]= [</a:t>
            </a:r>
            <a:r>
              <a:rPr lang="en-US" dirty="0" smtClean="0"/>
              <a:t>10,12,12.8,1,1];</a:t>
            </a:r>
            <a:endParaRPr lang="en-US" dirty="0"/>
          </a:p>
          <a:p>
            <a:r>
              <a:rPr lang="en-US" dirty="0"/>
              <a:t>Y[2]= [ </a:t>
            </a:r>
            <a:r>
              <a:rPr lang="en-US" dirty="0" smtClean="0"/>
              <a:t>16,1,2,1,1];</a:t>
            </a:r>
            <a:endParaRPr lang="en-US" dirty="0"/>
          </a:p>
          <a:p>
            <a:r>
              <a:rPr lang="en-US" dirty="0"/>
              <a:t>Y[3]= [16, 10, 13, 1, </a:t>
            </a:r>
            <a:r>
              <a:rPr lang="en-US" dirty="0" smtClean="0"/>
              <a:t>1];</a:t>
            </a:r>
            <a:endParaRPr lang="en-US" dirty="0"/>
          </a:p>
        </p:txBody>
      </p:sp>
      <p:sp>
        <p:nvSpPr>
          <p:cNvPr id="10" name="Rectangle 6"/>
          <p:cNvSpPr/>
          <p:nvPr/>
        </p:nvSpPr>
        <p:spPr>
          <a:xfrm>
            <a:off x="3200400" y="2971800"/>
            <a:ext cx="13898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Bandwidth</a:t>
            </a:r>
          </a:p>
          <a:p>
            <a:r>
              <a:rPr lang="en-US" u="sng" dirty="0"/>
              <a:t>matrix H:</a:t>
            </a:r>
          </a:p>
          <a:p>
            <a:r>
              <a:rPr lang="en-US" dirty="0"/>
              <a:t>16  0  0  0  0</a:t>
            </a:r>
          </a:p>
          <a:p>
            <a:r>
              <a:rPr lang="en-US" dirty="0"/>
              <a:t> 0 16  0  0  0</a:t>
            </a:r>
          </a:p>
          <a:p>
            <a:r>
              <a:rPr lang="en-US" dirty="0"/>
              <a:t> 0  0 16  0  0</a:t>
            </a:r>
          </a:p>
          <a:p>
            <a:r>
              <a:rPr lang="en-US" dirty="0"/>
              <a:t> 0  0  0 31  </a:t>
            </a:r>
            <a:r>
              <a:rPr lang="en-US" dirty="0" smtClean="0"/>
              <a:t>0</a:t>
            </a:r>
            <a:endParaRPr lang="en-US" dirty="0"/>
          </a:p>
          <a:p>
            <a:r>
              <a:rPr lang="en-US" dirty="0"/>
              <a:t> 0  0  0  0 </a:t>
            </a:r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11" name="Rectangle 12"/>
          <p:cNvSpPr/>
          <p:nvPr/>
        </p:nvSpPr>
        <p:spPr>
          <a:xfrm>
            <a:off x="5010940" y="3231477"/>
            <a:ext cx="39044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Inverse of H:</a:t>
            </a:r>
          </a:p>
          <a:p>
            <a:r>
              <a:rPr lang="en-US" dirty="0" smtClean="0"/>
              <a:t>0.063            0           0             0             0</a:t>
            </a:r>
          </a:p>
          <a:p>
            <a:r>
              <a:rPr lang="en-US" dirty="0" smtClean="0"/>
              <a:t>         0   0.063           0             0             0</a:t>
            </a:r>
          </a:p>
          <a:p>
            <a:r>
              <a:rPr lang="en-US" dirty="0" smtClean="0"/>
              <a:t>         0            0  0.063             0             0</a:t>
            </a:r>
          </a:p>
          <a:p>
            <a:r>
              <a:rPr lang="en-US" dirty="0" smtClean="0"/>
              <a:t>         0            0           0    0.032             0</a:t>
            </a:r>
          </a:p>
          <a:p>
            <a:r>
              <a:rPr lang="en-US" dirty="0" smtClean="0"/>
              <a:t>         0            0           0            0     0.048</a:t>
            </a:r>
            <a:endParaRPr lang="en-US" dirty="0"/>
          </a:p>
        </p:txBody>
      </p:sp>
      <p:sp>
        <p:nvSpPr>
          <p:cNvPr id="12" name="Rectangle 13"/>
          <p:cNvSpPr/>
          <p:nvPr/>
        </p:nvSpPr>
        <p:spPr>
          <a:xfrm>
            <a:off x="5422288" y="2286000"/>
            <a:ext cx="35213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|H| = 2666495</a:t>
            </a:r>
          </a:p>
          <a:p>
            <a:r>
              <a:rPr lang="en-US" sz="2000" dirty="0" smtClean="0"/>
              <a:t>|H|</a:t>
            </a:r>
            <a:r>
              <a:rPr lang="en-US" sz="2000" baseline="30000" dirty="0" smtClean="0"/>
              <a:t>-1/2</a:t>
            </a:r>
            <a:r>
              <a:rPr lang="en-US" sz="2000" dirty="0" smtClean="0"/>
              <a:t> </a:t>
            </a:r>
            <a:r>
              <a:rPr lang="en-US" sz="2000" dirty="0"/>
              <a:t>= 0.00061239</a:t>
            </a:r>
          </a:p>
        </p:txBody>
      </p:sp>
      <p:sp>
        <p:nvSpPr>
          <p:cNvPr id="6" name="Rectangle 14"/>
          <p:cNvSpPr/>
          <p:nvPr/>
        </p:nvSpPr>
        <p:spPr>
          <a:xfrm>
            <a:off x="609600" y="4609434"/>
            <a:ext cx="2023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 </a:t>
            </a:r>
            <a:r>
              <a:rPr lang="en-US"/>
              <a:t>= [</a:t>
            </a:r>
            <a:r>
              <a:rPr lang="en-US" dirty="0"/>
              <a:t>16</a:t>
            </a:r>
            <a:r>
              <a:rPr lang="en-US"/>
              <a:t>, 14, 15, 2, </a:t>
            </a:r>
            <a:r>
              <a:rPr lang="en-US" smtClean="0"/>
              <a:t>1];</a:t>
            </a:r>
            <a:endParaRPr lang="en-US" dirty="0"/>
          </a:p>
        </p:txBody>
      </p:sp>
      <p:sp>
        <p:nvSpPr>
          <p:cNvPr id="7" name="Rectangle 15"/>
          <p:cNvSpPr/>
          <p:nvPr/>
        </p:nvSpPr>
        <p:spPr>
          <a:xfrm>
            <a:off x="401437" y="5384004"/>
            <a:ext cx="82853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 = x – y[0] = [16-15,14-15,15-15,2-1,1-1] = [1,-1,0,1,0]</a:t>
            </a:r>
          </a:p>
          <a:p>
            <a:r>
              <a:rPr lang="en-US" dirty="0"/>
              <a:t>d</a:t>
            </a:r>
            <a:r>
              <a:rPr lang="en-US" baseline="30000" dirty="0"/>
              <a:t>T</a:t>
            </a:r>
            <a:r>
              <a:rPr lang="en-US" dirty="0"/>
              <a:t>H</a:t>
            </a:r>
            <a:r>
              <a:rPr lang="en-US" baseline="30000" dirty="0"/>
              <a:t>-1</a:t>
            </a:r>
            <a:r>
              <a:rPr lang="en-US" dirty="0"/>
              <a:t>d= 0.1573</a:t>
            </a:r>
          </a:p>
          <a:p>
            <a:r>
              <a:rPr lang="el-GR" dirty="0"/>
              <a:t>Φ</a:t>
            </a:r>
            <a:r>
              <a:rPr lang="en-US" baseline="-25000" dirty="0"/>
              <a:t>H</a:t>
            </a:r>
            <a:r>
              <a:rPr lang="en-US" dirty="0"/>
              <a:t> = 0.00061239 * (2</a:t>
            </a:r>
            <a:r>
              <a:rPr lang="el-GR" dirty="0"/>
              <a:t>π</a:t>
            </a:r>
            <a:r>
              <a:rPr lang="en-US" dirty="0"/>
              <a:t>)</a:t>
            </a:r>
            <a:r>
              <a:rPr lang="en-US" baseline="30000" dirty="0"/>
              <a:t>-5/2</a:t>
            </a:r>
            <a:r>
              <a:rPr lang="en-US" dirty="0"/>
              <a:t> * </a:t>
            </a:r>
            <a:r>
              <a:rPr lang="en-US" dirty="0" err="1"/>
              <a:t>exp</a:t>
            </a:r>
            <a:r>
              <a:rPr lang="en-US" dirty="0"/>
              <a:t>(-1/2 * 0.1573) </a:t>
            </a:r>
            <a:r>
              <a:rPr lang="en-US"/>
              <a:t>= </a:t>
            </a:r>
            <a:r>
              <a:rPr lang="en-US" smtClean="0"/>
              <a:t>5.72 </a:t>
            </a:r>
            <a:r>
              <a:rPr lang="en-US" dirty="0"/>
              <a:t>x 10</a:t>
            </a:r>
            <a:r>
              <a:rPr lang="en-US" baseline="30000" dirty="0"/>
              <a:t>-6</a:t>
            </a:r>
            <a:endParaRPr lang="en-US" dirty="0"/>
          </a:p>
          <a:p>
            <a:r>
              <a:rPr lang="en-US" dirty="0"/>
              <a:t>P(x | </a:t>
            </a:r>
            <a:r>
              <a:rPr lang="en-US" dirty="0" err="1" smtClean="0"/>
              <a:t>ψ</a:t>
            </a:r>
            <a:r>
              <a:rPr lang="en-US" baseline="-25000" dirty="0" err="1" smtClean="0"/>
              <a:t>b</a:t>
            </a:r>
            <a:r>
              <a:rPr lang="en-US" dirty="0" smtClean="0"/>
              <a:t>)  </a:t>
            </a:r>
            <a:r>
              <a:rPr lang="en-US" dirty="0"/>
              <a:t>= </a:t>
            </a:r>
            <a:r>
              <a:rPr lang="en-US" dirty="0" smtClean="0"/>
              <a:t>4</a:t>
            </a:r>
            <a:r>
              <a:rPr lang="en-US" baseline="30000" dirty="0" smtClean="0"/>
              <a:t>-1</a:t>
            </a:r>
            <a:r>
              <a:rPr lang="en-US" dirty="0" smtClean="0"/>
              <a:t>*  </a:t>
            </a:r>
            <a:r>
              <a:rPr lang="en-US" dirty="0"/>
              <a:t>(5.72 x 10</a:t>
            </a:r>
            <a:r>
              <a:rPr lang="en-US" baseline="30000" dirty="0"/>
              <a:t>-6</a:t>
            </a:r>
            <a:r>
              <a:rPr lang="en-US" dirty="0"/>
              <a:t> + 1.32 x 10</a:t>
            </a:r>
            <a:r>
              <a:rPr lang="en-US" baseline="30000" dirty="0"/>
              <a:t>-6</a:t>
            </a:r>
            <a:r>
              <a:rPr lang="en-US" dirty="0"/>
              <a:t> + 1.58 x 10</a:t>
            </a:r>
            <a:r>
              <a:rPr lang="en-US" baseline="30000" dirty="0"/>
              <a:t>-10</a:t>
            </a:r>
            <a:r>
              <a:rPr lang="en-US" dirty="0"/>
              <a:t>+ 3.26 x 10</a:t>
            </a:r>
            <a:r>
              <a:rPr lang="en-US" baseline="30000" dirty="0"/>
              <a:t>-6</a:t>
            </a:r>
            <a:r>
              <a:rPr lang="en-US" dirty="0"/>
              <a:t>) = 2.57 x 10</a:t>
            </a:r>
            <a:r>
              <a:rPr lang="en-US" baseline="30000" dirty="0"/>
              <a:t>-6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334000" y="1546487"/>
                <a:ext cx="3087768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546487"/>
                <a:ext cx="3087768" cy="347403"/>
              </a:xfrm>
              <a:prstGeom prst="rect">
                <a:avLst/>
              </a:prstGeom>
              <a:blipFill rotWithShape="0">
                <a:blip r:embed="rId3"/>
                <a:stretch>
                  <a:fillRect l="-1578" t="-3509"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2400" y="1342072"/>
                <a:ext cx="301024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342072"/>
                <a:ext cx="3010247" cy="7562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52400" y="2183604"/>
                <a:ext cx="459510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  <m:sup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183604"/>
                <a:ext cx="4595104" cy="6223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7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Overview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295400"/>
            <a:ext cx="8915400" cy="539872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57600" y="3473668"/>
            <a:ext cx="3200400" cy="304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5800" y="1752600"/>
            <a:ext cx="2545080" cy="4572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Foreground Probability: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Foreground Modeling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2819400"/>
            <a:ext cx="6629400" cy="35087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81055" y="1524000"/>
                <a:ext cx="4824719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𝛼𝛾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641" y="1752600"/>
                <a:ext cx="4824719" cy="84029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048000" y="6324600"/>
            <a:ext cx="312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Foreground likelihood </a:t>
            </a:r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6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Foreground Modeling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70819" y="243494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Foreground </a:t>
            </a:r>
            <a:r>
              <a:rPr lang="en-US" dirty="0"/>
              <a:t>pixels: </a:t>
            </a:r>
          </a:p>
          <a:p>
            <a:r>
              <a:rPr lang="en-US" dirty="0"/>
              <a:t>y[0]= </a:t>
            </a:r>
            <a:r>
              <a:rPr lang="en-US" dirty="0" smtClean="0"/>
              <a:t>[15, 15, 15, 1, 1];</a:t>
            </a:r>
            <a:endParaRPr lang="en-US" dirty="0"/>
          </a:p>
          <a:p>
            <a:r>
              <a:rPr lang="en-US" dirty="0"/>
              <a:t>Y[1]= </a:t>
            </a:r>
            <a:r>
              <a:rPr lang="en-US" dirty="0" smtClean="0"/>
              <a:t>[10,12,12.8,1,1];</a:t>
            </a:r>
            <a:endParaRPr lang="en-US" dirty="0"/>
          </a:p>
          <a:p>
            <a:r>
              <a:rPr lang="en-US" dirty="0"/>
              <a:t>Y[2]= </a:t>
            </a:r>
            <a:r>
              <a:rPr lang="en-US" dirty="0" smtClean="0"/>
              <a:t>[ 16,1,2,1,1];</a:t>
            </a:r>
            <a:endParaRPr lang="en-US" dirty="0"/>
          </a:p>
          <a:p>
            <a:r>
              <a:rPr lang="en-US" dirty="0"/>
              <a:t>Y[3]= </a:t>
            </a:r>
            <a:r>
              <a:rPr lang="en-US" dirty="0" smtClean="0"/>
              <a:t>[16, 10, 13, 1, 1];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200400" y="2388275"/>
            <a:ext cx="13898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Bandwidth</a:t>
            </a:r>
          </a:p>
          <a:p>
            <a:r>
              <a:rPr lang="en-US" dirty="0" smtClean="0"/>
              <a:t>matrix H:</a:t>
            </a:r>
          </a:p>
          <a:p>
            <a:r>
              <a:rPr lang="en-US" dirty="0" smtClean="0"/>
              <a:t>16  0  0  0  0</a:t>
            </a:r>
          </a:p>
          <a:p>
            <a:r>
              <a:rPr lang="en-US" dirty="0" smtClean="0"/>
              <a:t> 0 16  0  0  0</a:t>
            </a:r>
          </a:p>
          <a:p>
            <a:r>
              <a:rPr lang="en-US" dirty="0" smtClean="0"/>
              <a:t> 0  0 16  0  0</a:t>
            </a:r>
          </a:p>
          <a:p>
            <a:r>
              <a:rPr lang="en-US" dirty="0" smtClean="0"/>
              <a:t> 0  0  0 31  0</a:t>
            </a:r>
          </a:p>
          <a:p>
            <a:r>
              <a:rPr lang="en-US" dirty="0" smtClean="0"/>
              <a:t> 0  0  0  0 21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10940" y="2647952"/>
            <a:ext cx="39044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Inverse of H:</a:t>
            </a:r>
          </a:p>
          <a:p>
            <a:r>
              <a:rPr lang="en-US" dirty="0" smtClean="0"/>
              <a:t>0.063            0           0             0             0</a:t>
            </a:r>
          </a:p>
          <a:p>
            <a:r>
              <a:rPr lang="en-US" dirty="0" smtClean="0"/>
              <a:t>         0   0.063           0             0             0</a:t>
            </a:r>
          </a:p>
          <a:p>
            <a:r>
              <a:rPr lang="en-US" dirty="0" smtClean="0"/>
              <a:t>         0            0  0.063             0             0</a:t>
            </a:r>
          </a:p>
          <a:p>
            <a:r>
              <a:rPr lang="en-US" dirty="0" smtClean="0"/>
              <a:t>         0            0           0    0.032             0</a:t>
            </a:r>
          </a:p>
          <a:p>
            <a:r>
              <a:rPr lang="en-US" dirty="0" smtClean="0"/>
              <a:t>         0            0           0            0     0.048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01437" y="4488420"/>
            <a:ext cx="50574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|H| = 2666495               |H|</a:t>
            </a:r>
            <a:r>
              <a:rPr lang="en-US" baseline="30000" dirty="0" smtClean="0"/>
              <a:t>-1/2</a:t>
            </a:r>
            <a:r>
              <a:rPr lang="en-US" dirty="0" smtClean="0"/>
              <a:t> </a:t>
            </a:r>
            <a:r>
              <a:rPr lang="en-US" dirty="0"/>
              <a:t>= 0.00061239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4025909"/>
            <a:ext cx="2023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 = </a:t>
            </a:r>
            <a:r>
              <a:rPr lang="en-US" dirty="0" smtClean="0"/>
              <a:t>[16, 14, 15, 2, 1];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1437" y="5152072"/>
            <a:ext cx="82853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 = x – y[0] = [16-15,14-15,15-15,2-1,1-1] = [1,-1,0,1,0]</a:t>
            </a:r>
          </a:p>
          <a:p>
            <a:r>
              <a:rPr lang="en-US" dirty="0"/>
              <a:t>d</a:t>
            </a:r>
            <a:r>
              <a:rPr lang="en-US" baseline="30000" dirty="0"/>
              <a:t>T</a:t>
            </a:r>
            <a:r>
              <a:rPr lang="en-US" dirty="0"/>
              <a:t>H</a:t>
            </a:r>
            <a:r>
              <a:rPr lang="en-US" baseline="30000" dirty="0"/>
              <a:t>-1</a:t>
            </a:r>
            <a:r>
              <a:rPr lang="en-US" dirty="0"/>
              <a:t>d= 0.1573</a:t>
            </a:r>
          </a:p>
          <a:p>
            <a:r>
              <a:rPr lang="el-GR" dirty="0"/>
              <a:t>Φ</a:t>
            </a:r>
            <a:r>
              <a:rPr lang="en-US" baseline="-25000" dirty="0"/>
              <a:t>H</a:t>
            </a:r>
            <a:r>
              <a:rPr lang="en-US" dirty="0"/>
              <a:t> = 0.00061239 * (2</a:t>
            </a:r>
            <a:r>
              <a:rPr lang="el-GR" dirty="0"/>
              <a:t>π</a:t>
            </a:r>
            <a:r>
              <a:rPr lang="en-US" dirty="0"/>
              <a:t>)</a:t>
            </a:r>
            <a:r>
              <a:rPr lang="en-US" baseline="30000" dirty="0"/>
              <a:t>-5/2</a:t>
            </a:r>
            <a:r>
              <a:rPr lang="en-US" dirty="0"/>
              <a:t> * </a:t>
            </a:r>
            <a:r>
              <a:rPr lang="en-US" dirty="0" err="1"/>
              <a:t>exp</a:t>
            </a:r>
            <a:r>
              <a:rPr lang="en-US" dirty="0"/>
              <a:t>(-1/2 * 0.1573) = 6.188 x 10</a:t>
            </a:r>
            <a:r>
              <a:rPr lang="en-US" baseline="30000" dirty="0"/>
              <a:t>-6</a:t>
            </a:r>
            <a:endParaRPr lang="en-US" dirty="0"/>
          </a:p>
          <a:p>
            <a:r>
              <a:rPr lang="en-US" dirty="0"/>
              <a:t>P(x | </a:t>
            </a:r>
            <a:r>
              <a:rPr lang="en-US" dirty="0" err="1"/>
              <a:t>ψ</a:t>
            </a:r>
            <a:r>
              <a:rPr lang="en-US" baseline="-25000" dirty="0" err="1"/>
              <a:t>f</a:t>
            </a:r>
            <a:r>
              <a:rPr lang="en-US" dirty="0"/>
              <a:t>)  = (0.01 </a:t>
            </a:r>
            <a:r>
              <a:rPr lang="en-US"/>
              <a:t>* (</a:t>
            </a:r>
            <a:r>
              <a:rPr lang="en-US" smtClean="0"/>
              <a:t>16*16*16*31*21)</a:t>
            </a:r>
            <a:r>
              <a:rPr lang="en-US" baseline="30000" smtClean="0"/>
              <a:t>-</a:t>
            </a:r>
            <a:r>
              <a:rPr lang="en-US" baseline="30000" dirty="0"/>
              <a:t>1</a:t>
            </a:r>
            <a:r>
              <a:rPr lang="en-US" dirty="0"/>
              <a:t>) +   (1-0.01) * (4</a:t>
            </a:r>
            <a:r>
              <a:rPr lang="en-US" baseline="30000" dirty="0"/>
              <a:t>-1</a:t>
            </a:r>
            <a:r>
              <a:rPr lang="en-US" dirty="0"/>
              <a:t>  *  2.57 x 10</a:t>
            </a:r>
            <a:r>
              <a:rPr lang="en-US" baseline="30000" dirty="0"/>
              <a:t>-6</a:t>
            </a:r>
            <a:r>
              <a:rPr lang="en-US" dirty="0"/>
              <a:t>)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13"/>
          </p:nvPr>
        </p:nvSpPr>
        <p:spPr>
          <a:xfrm>
            <a:off x="685800" y="1598105"/>
            <a:ext cx="2545080" cy="4572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Foreground Probability</a:t>
            </a:r>
            <a:r>
              <a:rPr lang="en-US" dirty="0" smtClean="0">
                <a:solidFill>
                  <a:srgbClr val="00B0F0"/>
                </a:solidFill>
              </a:rPr>
              <a:t>: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6"/>
              <p:cNvSpPr txBox="1"/>
              <p:nvPr/>
            </p:nvSpPr>
            <p:spPr>
              <a:xfrm>
                <a:off x="3281055" y="1369505"/>
                <a:ext cx="4824719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𝛼𝛾</m:t>
                      </m:r>
                      <m:r>
                        <a:rPr lang="en-US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4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055" y="1369505"/>
                <a:ext cx="4824719" cy="8402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36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Overview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295400"/>
            <a:ext cx="8915400" cy="539872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57600" y="3473668"/>
            <a:ext cx="3200400" cy="304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4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899160"/>
          </a:xfrm>
        </p:spPr>
        <p:txBody>
          <a:bodyPr/>
          <a:lstStyle/>
          <a:p>
            <a:r>
              <a:rPr lang="en-US" dirty="0" smtClean="0"/>
              <a:t>Accurate detection of moving objects within scenes with dynamic background, in scenarios where the camera is mostly stationary.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pic>
        <p:nvPicPr>
          <p:cNvPr id="4100" name="Picture 4" descr="http://24.media.tumblr.com/tumblr_m3tldg1VUq1r8cu9ro4_400.gif">
            <a:hlinkClick r:id=""/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7620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24.media.tumblr.com/tumblr_m3tldg1VUq1r8cu9ro4_400.gif">
            <a:hlinkClick r:id=""/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7620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24.media.tumblr.com/tumblr_m3tldg1VUq1r8cu9ro4_400.gif">
            <a:hlinkClick r:id=""/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2860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14600"/>
            <a:ext cx="6553200" cy="3897429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72794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 Ratio Classifier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244874" y="2203943"/>
                <a:ext cx="2654253" cy="991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874" y="2203943"/>
                <a:ext cx="2654253" cy="99149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426028" y="3962400"/>
                <a:ext cx="4291944" cy="961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−&amp;1,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&amp;1,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028" y="3962400"/>
                <a:ext cx="4291944" cy="96116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71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Context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3" r="65275" b="14375"/>
          <a:stretch/>
        </p:blipFill>
        <p:spPr bwMode="auto">
          <a:xfrm>
            <a:off x="2912808" y="2438398"/>
            <a:ext cx="3318384" cy="2286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14700" y="50292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 </a:t>
            </a:r>
            <a:r>
              <a:rPr lang="en-US" dirty="0"/>
              <a:t>N</a:t>
            </a:r>
            <a:r>
              <a:rPr lang="en-US" dirty="0" smtClean="0"/>
              <a:t>eighborhood Clique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72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72127" y="2438400"/>
                <a:ext cx="6799747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69" y="2438400"/>
                <a:ext cx="6799747" cy="1008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52014" y="4114800"/>
                <a:ext cx="363997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𝑓𝑜𝑟𝑒𝑔𝑟𝑜𝑢𝑛𝑑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𝑏𝑎𝑐𝑘𝑔𝑟𝑜𝑢𝑛𝑑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36" y="1597223"/>
                <a:ext cx="3639971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17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48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Posterior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52426" y="1709541"/>
                <a:ext cx="4000500" cy="1038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3200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26" y="1709541"/>
                <a:ext cx="4000500" cy="10386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53411" y="2992631"/>
                <a:ext cx="5423023" cy="1071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411" y="2992631"/>
                <a:ext cx="5423023" cy="10718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2426" y="4724400"/>
                <a:ext cx="7552131" cy="13871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nary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24400"/>
                <a:ext cx="7552131" cy="13871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6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Posterior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1371574"/>
                <a:ext cx="2466974" cy="6491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371574"/>
                <a:ext cx="2466974" cy="6491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88453" y="1337560"/>
                <a:ext cx="6631687" cy="689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400" dirty="0"/>
                        <m:t> 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nary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453" y="1337560"/>
                <a:ext cx="6631687" cy="68935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85800" y="2377469"/>
                <a:ext cx="7147085" cy="980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nary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377469"/>
                <a:ext cx="7147085" cy="98033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58892" y="3962400"/>
                <a:ext cx="6764288" cy="926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nary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92" y="3962400"/>
                <a:ext cx="6764288" cy="92621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>
            <a:off x="3554492" y="3337763"/>
            <a:ext cx="0" cy="624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666286" y="3434637"/>
                <a:ext cx="3988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286" y="3434637"/>
                <a:ext cx="398891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85800" y="5299476"/>
                <a:ext cx="6551537" cy="12863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2000" dirty="0">
                                  <a:solidFill>
                                    <a:srgbClr val="00B0F0"/>
                                  </a:solidFill>
                                </a:rPr>
                                <m:t>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rgbClr val="00B0F0"/>
                              </a:solidFill>
                            </a:rPr>
                            <m:t> 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nary>
                          <m:d>
                            <m:d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299476"/>
                <a:ext cx="6551537" cy="128631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88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Posterior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9494" y="2531369"/>
                <a:ext cx="8945013" cy="1050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nary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4" y="2197038"/>
                <a:ext cx="8945013" cy="10500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37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Overview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295400"/>
            <a:ext cx="8915400" cy="539872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57600" y="3473668"/>
            <a:ext cx="3200400" cy="304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0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  <a:r>
              <a:rPr lang="en-US"/>
              <a:t>: Graph </a:t>
            </a:r>
            <a:r>
              <a:rPr lang="en-US" smtClean="0"/>
              <a:t>Construction</a:t>
            </a:r>
            <a:endParaRPr lang="en-US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8" name="Oval 116"/>
          <p:cNvSpPr/>
          <p:nvPr/>
        </p:nvSpPr>
        <p:spPr>
          <a:xfrm>
            <a:off x="6172200" y="4352925"/>
            <a:ext cx="447675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kern="1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11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9" name="Oval 117"/>
          <p:cNvSpPr/>
          <p:nvPr/>
        </p:nvSpPr>
        <p:spPr>
          <a:xfrm>
            <a:off x="5210175" y="5267325"/>
            <a:ext cx="447675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1100" kern="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0" name="Oval 119"/>
          <p:cNvSpPr/>
          <p:nvPr/>
        </p:nvSpPr>
        <p:spPr>
          <a:xfrm>
            <a:off x="7134225" y="5257800"/>
            <a:ext cx="447675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endParaRPr lang="en-US" sz="1100" kern="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1" name="Oval 120"/>
          <p:cNvSpPr/>
          <p:nvPr/>
        </p:nvSpPr>
        <p:spPr>
          <a:xfrm>
            <a:off x="6172200" y="6191250"/>
            <a:ext cx="447675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en-US" sz="1100" kern="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2" name="Oval 121"/>
          <p:cNvSpPr/>
          <p:nvPr/>
        </p:nvSpPr>
        <p:spPr>
          <a:xfrm>
            <a:off x="6172200" y="5276850"/>
            <a:ext cx="447675" cy="4381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kern="10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1100" kern="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3" name="Straight Arrow Connector 122"/>
          <p:cNvCxnSpPr/>
          <p:nvPr/>
        </p:nvCxnSpPr>
        <p:spPr>
          <a:xfrm flipV="1">
            <a:off x="5619750" y="4752975"/>
            <a:ext cx="600075" cy="5619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123"/>
          <p:cNvCxnSpPr/>
          <p:nvPr/>
        </p:nvCxnSpPr>
        <p:spPr>
          <a:xfrm>
            <a:off x="5676900" y="5495925"/>
            <a:ext cx="485775" cy="9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124"/>
          <p:cNvCxnSpPr/>
          <p:nvPr/>
        </p:nvCxnSpPr>
        <p:spPr>
          <a:xfrm>
            <a:off x="6648450" y="5505450"/>
            <a:ext cx="447675" cy="9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125"/>
          <p:cNvCxnSpPr/>
          <p:nvPr/>
        </p:nvCxnSpPr>
        <p:spPr>
          <a:xfrm>
            <a:off x="5591175" y="5667375"/>
            <a:ext cx="628650" cy="5810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126"/>
          <p:cNvCxnSpPr/>
          <p:nvPr/>
        </p:nvCxnSpPr>
        <p:spPr>
          <a:xfrm flipH="1" flipV="1">
            <a:off x="6400800" y="5743575"/>
            <a:ext cx="9525" cy="4191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127"/>
          <p:cNvCxnSpPr/>
          <p:nvPr/>
        </p:nvCxnSpPr>
        <p:spPr>
          <a:xfrm flipV="1">
            <a:off x="6581775" y="5667375"/>
            <a:ext cx="590550" cy="5715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128"/>
          <p:cNvCxnSpPr/>
          <p:nvPr/>
        </p:nvCxnSpPr>
        <p:spPr>
          <a:xfrm flipH="1" flipV="1">
            <a:off x="6372225" y="4819650"/>
            <a:ext cx="9525" cy="4191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129"/>
          <p:cNvCxnSpPr/>
          <p:nvPr/>
        </p:nvCxnSpPr>
        <p:spPr>
          <a:xfrm flipH="1" flipV="1">
            <a:off x="6619875" y="4743450"/>
            <a:ext cx="571500" cy="5524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urved Connector 130"/>
          <p:cNvCxnSpPr/>
          <p:nvPr/>
        </p:nvCxnSpPr>
        <p:spPr>
          <a:xfrm flipV="1">
            <a:off x="5638800" y="5029200"/>
            <a:ext cx="685800" cy="36195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131"/>
          <p:cNvCxnSpPr/>
          <p:nvPr/>
        </p:nvCxnSpPr>
        <p:spPr>
          <a:xfrm>
            <a:off x="6419850" y="5048250"/>
            <a:ext cx="723900" cy="352425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132"/>
          <p:cNvSpPr/>
          <p:nvPr/>
        </p:nvSpPr>
        <p:spPr>
          <a:xfrm>
            <a:off x="4000500" y="5238750"/>
            <a:ext cx="447675" cy="43815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endParaRPr lang="en-US" sz="1100" kern="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4" name="Oval 133"/>
          <p:cNvSpPr/>
          <p:nvPr/>
        </p:nvSpPr>
        <p:spPr>
          <a:xfrm>
            <a:off x="8391525" y="5286375"/>
            <a:ext cx="447675" cy="43815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endParaRPr lang="en-US" sz="1100" kern="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5" name="Straight Arrow Connector 134"/>
          <p:cNvCxnSpPr/>
          <p:nvPr/>
        </p:nvCxnSpPr>
        <p:spPr>
          <a:xfrm flipV="1">
            <a:off x="6143625" y="4591050"/>
            <a:ext cx="9525" cy="17811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135"/>
          <p:cNvCxnSpPr/>
          <p:nvPr/>
        </p:nvCxnSpPr>
        <p:spPr>
          <a:xfrm flipV="1">
            <a:off x="4428490" y="4562475"/>
            <a:ext cx="1724025" cy="78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136"/>
          <p:cNvCxnSpPr/>
          <p:nvPr/>
        </p:nvCxnSpPr>
        <p:spPr>
          <a:xfrm>
            <a:off x="4467225" y="5486400"/>
            <a:ext cx="714375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137"/>
          <p:cNvCxnSpPr/>
          <p:nvPr/>
        </p:nvCxnSpPr>
        <p:spPr>
          <a:xfrm flipV="1">
            <a:off x="6448425" y="5248275"/>
            <a:ext cx="2095500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138"/>
          <p:cNvCxnSpPr/>
          <p:nvPr/>
        </p:nvCxnSpPr>
        <p:spPr>
          <a:xfrm>
            <a:off x="7620000" y="5486400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139"/>
          <p:cNvCxnSpPr/>
          <p:nvPr/>
        </p:nvCxnSpPr>
        <p:spPr>
          <a:xfrm flipV="1">
            <a:off x="6629400" y="5619750"/>
            <a:ext cx="1790700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 Box 2"/>
          <p:cNvSpPr txBox="1">
            <a:spLocks noChangeArrowheads="1"/>
          </p:cNvSpPr>
          <p:nvPr/>
        </p:nvSpPr>
        <p:spPr bwMode="auto">
          <a:xfrm>
            <a:off x="4800600" y="4704715"/>
            <a:ext cx="7239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</a:t>
            </a:r>
            <a:r>
              <a:rPr lang="en-US" sz="11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0.5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2" name="Text Box 2"/>
          <p:cNvSpPr txBox="1">
            <a:spLocks noChangeArrowheads="1"/>
          </p:cNvSpPr>
          <p:nvPr/>
        </p:nvSpPr>
        <p:spPr bwMode="auto">
          <a:xfrm>
            <a:off x="4505325" y="5457825"/>
            <a:ext cx="7239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</a:t>
            </a:r>
            <a:r>
              <a:rPr lang="en-US" sz="11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0.2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3" name="Text Box 2"/>
          <p:cNvSpPr txBox="1">
            <a:spLocks noChangeArrowheads="1"/>
          </p:cNvSpPr>
          <p:nvPr/>
        </p:nvSpPr>
        <p:spPr bwMode="auto">
          <a:xfrm>
            <a:off x="7734300" y="5019675"/>
            <a:ext cx="7239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-τ</a:t>
            </a:r>
            <a:r>
              <a:rPr lang="en-US" sz="11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0.07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" name="Text Box 2"/>
          <p:cNvSpPr txBox="1">
            <a:spLocks noChangeArrowheads="1"/>
          </p:cNvSpPr>
          <p:nvPr/>
        </p:nvSpPr>
        <p:spPr bwMode="auto">
          <a:xfrm>
            <a:off x="7248525" y="6010275"/>
            <a:ext cx="7239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-τ</a:t>
            </a:r>
            <a:r>
              <a:rPr lang="en-US" sz="11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0.01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5" name="Text Box 2"/>
          <p:cNvSpPr txBox="1">
            <a:spLocks noChangeArrowheads="1"/>
          </p:cNvSpPr>
          <p:nvPr/>
        </p:nvSpPr>
        <p:spPr bwMode="auto">
          <a:xfrm>
            <a:off x="7639050" y="5438775"/>
            <a:ext cx="7239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-τ</a:t>
            </a:r>
            <a:r>
              <a:rPr lang="en-US" sz="11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0.1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6" name="Text Box 2"/>
          <p:cNvSpPr txBox="1">
            <a:spLocks noChangeArrowheads="1"/>
          </p:cNvSpPr>
          <p:nvPr/>
        </p:nvSpPr>
        <p:spPr bwMode="auto">
          <a:xfrm>
            <a:off x="5743575" y="4829175"/>
            <a:ext cx="2190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07" name="Text Box 2"/>
          <p:cNvSpPr txBox="1">
            <a:spLocks noChangeArrowheads="1"/>
          </p:cNvSpPr>
          <p:nvPr/>
        </p:nvSpPr>
        <p:spPr bwMode="auto">
          <a:xfrm>
            <a:off x="5705475" y="5886450"/>
            <a:ext cx="2190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08" name="Text Box 2"/>
          <p:cNvSpPr txBox="1">
            <a:spLocks noChangeArrowheads="1"/>
          </p:cNvSpPr>
          <p:nvPr/>
        </p:nvSpPr>
        <p:spPr bwMode="auto">
          <a:xfrm>
            <a:off x="5781675" y="5467350"/>
            <a:ext cx="2190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09" name="Text Box 2"/>
          <p:cNvSpPr txBox="1">
            <a:spLocks noChangeArrowheads="1"/>
          </p:cNvSpPr>
          <p:nvPr/>
        </p:nvSpPr>
        <p:spPr bwMode="auto">
          <a:xfrm>
            <a:off x="5895975" y="5124450"/>
            <a:ext cx="2190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0" name="Text Box 2"/>
          <p:cNvSpPr txBox="1">
            <a:spLocks noChangeArrowheads="1"/>
          </p:cNvSpPr>
          <p:nvPr/>
        </p:nvSpPr>
        <p:spPr bwMode="auto">
          <a:xfrm>
            <a:off x="6076950" y="4819650"/>
            <a:ext cx="2190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1" name="Text Box 2"/>
          <p:cNvSpPr txBox="1">
            <a:spLocks noChangeArrowheads="1"/>
          </p:cNvSpPr>
          <p:nvPr/>
        </p:nvSpPr>
        <p:spPr bwMode="auto">
          <a:xfrm>
            <a:off x="6334125" y="4800600"/>
            <a:ext cx="2190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2" name="Text Box 2"/>
          <p:cNvSpPr txBox="1">
            <a:spLocks noChangeArrowheads="1"/>
          </p:cNvSpPr>
          <p:nvPr/>
        </p:nvSpPr>
        <p:spPr bwMode="auto">
          <a:xfrm>
            <a:off x="6353175" y="5838825"/>
            <a:ext cx="2190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3" name="Text Box 2"/>
          <p:cNvSpPr txBox="1">
            <a:spLocks noChangeArrowheads="1"/>
          </p:cNvSpPr>
          <p:nvPr/>
        </p:nvSpPr>
        <p:spPr bwMode="auto">
          <a:xfrm>
            <a:off x="6858000" y="5838825"/>
            <a:ext cx="2190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4" name="Text Box 2"/>
          <p:cNvSpPr txBox="1">
            <a:spLocks noChangeArrowheads="1"/>
          </p:cNvSpPr>
          <p:nvPr/>
        </p:nvSpPr>
        <p:spPr bwMode="auto">
          <a:xfrm>
            <a:off x="6734175" y="5486400"/>
            <a:ext cx="2190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5" name="Text Box 2"/>
          <p:cNvSpPr txBox="1">
            <a:spLocks noChangeArrowheads="1"/>
          </p:cNvSpPr>
          <p:nvPr/>
        </p:nvSpPr>
        <p:spPr bwMode="auto">
          <a:xfrm>
            <a:off x="6877050" y="4848225"/>
            <a:ext cx="2190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6" name="Text Box 2"/>
          <p:cNvSpPr txBox="1">
            <a:spLocks noChangeArrowheads="1"/>
          </p:cNvSpPr>
          <p:nvPr/>
        </p:nvSpPr>
        <p:spPr bwMode="auto">
          <a:xfrm>
            <a:off x="6572250" y="4895850"/>
            <a:ext cx="2190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9" name="TextBox 156"/>
          <p:cNvSpPr txBox="1"/>
          <p:nvPr/>
        </p:nvSpPr>
        <p:spPr>
          <a:xfrm>
            <a:off x="3672839" y="1539984"/>
            <a:ext cx="13944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</a:t>
            </a:r>
            <a:r>
              <a:rPr lang="en-US" sz="2000" kern="1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 0.20</a:t>
            </a:r>
            <a:endParaRPr lang="en-US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</a:t>
            </a:r>
            <a:r>
              <a:rPr lang="en-US" sz="2000" kern="100" baseline="-25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0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0.50</a:t>
            </a:r>
            <a:endParaRPr lang="en-US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</a:t>
            </a:r>
            <a:r>
              <a:rPr lang="en-US" sz="2000" kern="100" baseline="-25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0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20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-0.07</a:t>
            </a:r>
            <a:endParaRPr lang="en-US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</a:t>
            </a:r>
            <a:r>
              <a:rPr lang="en-US" sz="2000" kern="1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20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-0.01</a:t>
            </a:r>
            <a:endParaRPr lang="en-US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</a:t>
            </a:r>
            <a:r>
              <a:rPr lang="en-US" sz="2000" kern="100" baseline="-25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20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20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-0.10</a:t>
            </a:r>
            <a:endParaRPr lang="en-US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 smtClean="0"/>
          </a:p>
          <a:p>
            <a:r>
              <a:rPr lang="en-US" sz="2000" dirty="0" smtClean="0"/>
              <a:t>λ = 1</a:t>
            </a:r>
          </a:p>
        </p:txBody>
      </p:sp>
      <p:graphicFrame>
        <p:nvGraphicFramePr>
          <p:cNvPr id="120" name="Table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044606"/>
              </p:ext>
            </p:extLst>
          </p:nvPr>
        </p:nvGraphicFramePr>
        <p:xfrm>
          <a:off x="685800" y="1663699"/>
          <a:ext cx="2619375" cy="198945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873125"/>
                <a:gridCol w="873125"/>
                <a:gridCol w="873125"/>
              </a:tblGrid>
              <a:tr h="663152">
                <a:tc>
                  <a:txBody>
                    <a:bodyPr/>
                    <a:lstStyle/>
                    <a:p>
                      <a:endParaRPr lang="en-US" sz="2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b="0" dirty="0" smtClean="0"/>
                        <a:t>0.50</a:t>
                      </a:r>
                      <a:endParaRPr lang="en-US" sz="2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500" b="0"/>
                    </a:p>
                  </a:txBody>
                  <a:tcPr/>
                </a:tc>
              </a:tr>
              <a:tr h="663152">
                <a:tc>
                  <a:txBody>
                    <a:bodyPr/>
                    <a:lstStyle/>
                    <a:p>
                      <a:r>
                        <a:rPr lang="en-US" sz="2500" b="0" dirty="0" smtClean="0"/>
                        <a:t>0.20</a:t>
                      </a:r>
                      <a:endParaRPr lang="en-US" sz="2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b="0" dirty="0" smtClean="0"/>
                        <a:t>-0.07</a:t>
                      </a:r>
                      <a:endParaRPr lang="en-US" sz="2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b="0" dirty="0" smtClean="0"/>
                        <a:t>-0.10</a:t>
                      </a:r>
                      <a:endParaRPr lang="en-US" sz="2500" b="0" dirty="0"/>
                    </a:p>
                  </a:txBody>
                  <a:tcPr/>
                </a:tc>
              </a:tr>
              <a:tr h="663152">
                <a:tc>
                  <a:txBody>
                    <a:bodyPr/>
                    <a:lstStyle/>
                    <a:p>
                      <a:endParaRPr lang="en-US" sz="2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b="0" dirty="0" smtClean="0"/>
                        <a:t>-0.01</a:t>
                      </a:r>
                      <a:endParaRPr lang="en-US" sz="2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5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1" name="TextBox 158"/>
          <p:cNvSpPr txBox="1"/>
          <p:nvPr/>
        </p:nvSpPr>
        <p:spPr>
          <a:xfrm>
            <a:off x="762000" y="3786753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 Ratio Classifier for </a:t>
            </a:r>
          </a:p>
          <a:p>
            <a:r>
              <a:rPr lang="en-US" dirty="0" smtClean="0"/>
              <a:t>4-Neighborhood</a:t>
            </a:r>
            <a:endParaRPr lang="en-US" dirty="0"/>
          </a:p>
        </p:txBody>
      </p:sp>
      <p:sp>
        <p:nvSpPr>
          <p:cNvPr id="46" name="Content Placeholder 1"/>
          <p:cNvSpPr>
            <a:spLocks noGrp="1"/>
          </p:cNvSpPr>
          <p:nvPr>
            <p:ph sz="quarter" idx="13"/>
          </p:nvPr>
        </p:nvSpPr>
        <p:spPr>
          <a:xfrm>
            <a:off x="5219700" y="1448752"/>
            <a:ext cx="3695699" cy="27701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a weighted graph G = {V, E}, where V = {v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2</a:t>
            </a:r>
            <a:r>
              <a:rPr lang="en-US" dirty="0"/>
              <a:t>, v</a:t>
            </a:r>
            <a:r>
              <a:rPr lang="en-US" baseline="-25000" dirty="0"/>
              <a:t>2</a:t>
            </a:r>
            <a:r>
              <a:rPr lang="en-US" dirty="0"/>
              <a:t>, v</a:t>
            </a:r>
            <a:r>
              <a:rPr lang="en-US" baseline="-25000" dirty="0"/>
              <a:t>4</a:t>
            </a:r>
            <a:r>
              <a:rPr lang="en-US" dirty="0"/>
              <a:t>, v</a:t>
            </a:r>
            <a:r>
              <a:rPr lang="en-US" baseline="-25000" dirty="0"/>
              <a:t>5</a:t>
            </a:r>
            <a:r>
              <a:rPr lang="en-US" dirty="0"/>
              <a:t>, s, t}, where s is the source and t is </a:t>
            </a:r>
            <a:r>
              <a:rPr lang="en-US" dirty="0" smtClean="0"/>
              <a:t>the sink.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</a:t>
            </a:r>
            <a:r>
              <a:rPr lang="el-GR" dirty="0"/>
              <a:t>τ</a:t>
            </a:r>
            <a:r>
              <a:rPr lang="en-US" baseline="-25000" dirty="0" err="1"/>
              <a:t>i</a:t>
            </a:r>
            <a:r>
              <a:rPr lang="en-US" dirty="0"/>
              <a:t> &gt; 0, connect s (source) to v</a:t>
            </a:r>
            <a:r>
              <a:rPr lang="en-US" baseline="-25000" dirty="0"/>
              <a:t>i</a:t>
            </a:r>
            <a:r>
              <a:rPr lang="en-US" dirty="0"/>
              <a:t> with weigh </a:t>
            </a:r>
            <a:r>
              <a:rPr lang="el-GR" dirty="0"/>
              <a:t>τ</a:t>
            </a:r>
            <a:r>
              <a:rPr lang="en-US" baseline="-25000" dirty="0" err="1" smtClean="0"/>
              <a:t>i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Else</a:t>
            </a:r>
            <a:r>
              <a:rPr lang="en-US" dirty="0"/>
              <a:t>, connect v</a:t>
            </a:r>
            <a:r>
              <a:rPr lang="en-US" baseline="-25000" dirty="0"/>
              <a:t>i</a:t>
            </a:r>
            <a:r>
              <a:rPr lang="en-US" dirty="0"/>
              <a:t> to t (sink) with weight -</a:t>
            </a:r>
            <a:r>
              <a:rPr lang="el-GR" dirty="0"/>
              <a:t>τ</a:t>
            </a:r>
            <a:r>
              <a:rPr lang="en-US" baseline="-25000" dirty="0" err="1" smtClean="0"/>
              <a:t>i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Next</a:t>
            </a:r>
            <a:r>
              <a:rPr lang="en-US" dirty="0"/>
              <a:t>, add w(</a:t>
            </a:r>
            <a:r>
              <a:rPr lang="en-US" dirty="0" err="1"/>
              <a:t>i</a:t>
            </a:r>
            <a:r>
              <a:rPr lang="en-US" dirty="0"/>
              <a:t>, j) = </a:t>
            </a:r>
            <a:r>
              <a:rPr lang="el-GR" dirty="0"/>
              <a:t>λ</a:t>
            </a:r>
            <a:r>
              <a:rPr lang="en-US" dirty="0"/>
              <a:t> if v</a:t>
            </a:r>
            <a:r>
              <a:rPr lang="en-US" baseline="-25000" dirty="0"/>
              <a:t>i</a:t>
            </a:r>
            <a:r>
              <a:rPr lang="en-US" dirty="0"/>
              <a:t> and </a:t>
            </a:r>
            <a:r>
              <a:rPr lang="en-US" dirty="0" err="1"/>
              <a:t>v</a:t>
            </a:r>
            <a:r>
              <a:rPr lang="en-US" baseline="-25000" dirty="0" err="1"/>
              <a:t>j</a:t>
            </a:r>
            <a:r>
              <a:rPr lang="en-US" dirty="0"/>
              <a:t> are neighbors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35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Minimum Cut?</a:t>
            </a:r>
            <a:endParaRPr lang="en-US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172200" y="3135819"/>
            <a:ext cx="447675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kern="1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11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5210175" y="4050219"/>
            <a:ext cx="447675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1100" kern="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7134225" y="4040694"/>
            <a:ext cx="447675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endParaRPr lang="en-US" sz="1100" kern="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6172200" y="4974144"/>
            <a:ext cx="447675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en-US" sz="1100" kern="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6172200" y="4059744"/>
            <a:ext cx="447675" cy="4381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kern="10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1100" kern="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 flipV="1">
            <a:off x="5619750" y="3535869"/>
            <a:ext cx="600075" cy="5619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5676900" y="4278819"/>
            <a:ext cx="485775" cy="9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648450" y="4288344"/>
            <a:ext cx="447675" cy="9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5591175" y="4450269"/>
            <a:ext cx="628650" cy="5810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6400800" y="4526469"/>
            <a:ext cx="9525" cy="4191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6581775" y="4450269"/>
            <a:ext cx="590550" cy="5715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6372225" y="3602544"/>
            <a:ext cx="9525" cy="4191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 flipV="1">
            <a:off x="6619875" y="3526344"/>
            <a:ext cx="571500" cy="5524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urved Connector 90"/>
          <p:cNvCxnSpPr/>
          <p:nvPr/>
        </p:nvCxnSpPr>
        <p:spPr>
          <a:xfrm flipV="1">
            <a:off x="5638800" y="3812094"/>
            <a:ext cx="685800" cy="36195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/>
          <p:nvPr/>
        </p:nvCxnSpPr>
        <p:spPr>
          <a:xfrm>
            <a:off x="6419850" y="3831144"/>
            <a:ext cx="723900" cy="352425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4000500" y="4021644"/>
            <a:ext cx="447675" cy="43815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endParaRPr lang="en-US" sz="1100" kern="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8391525" y="4069269"/>
            <a:ext cx="447675" cy="43815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endParaRPr lang="en-US" sz="1100" kern="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5" name="Straight Arrow Connector 94"/>
          <p:cNvCxnSpPr/>
          <p:nvPr/>
        </p:nvCxnSpPr>
        <p:spPr>
          <a:xfrm flipV="1">
            <a:off x="6143625" y="3373944"/>
            <a:ext cx="9525" cy="17811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V="1">
            <a:off x="4428490" y="3345369"/>
            <a:ext cx="1724025" cy="78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4467225" y="4269294"/>
            <a:ext cx="714375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6448425" y="4031169"/>
            <a:ext cx="2095500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7620000" y="4269294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6629400" y="4402644"/>
            <a:ext cx="1790700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 Box 2"/>
          <p:cNvSpPr txBox="1">
            <a:spLocks noChangeArrowheads="1"/>
          </p:cNvSpPr>
          <p:nvPr/>
        </p:nvSpPr>
        <p:spPr bwMode="auto">
          <a:xfrm>
            <a:off x="4800600" y="3487609"/>
            <a:ext cx="7239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</a:t>
            </a:r>
            <a:r>
              <a:rPr lang="en-US" sz="11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0.5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2" name="Text Box 2"/>
          <p:cNvSpPr txBox="1">
            <a:spLocks noChangeArrowheads="1"/>
          </p:cNvSpPr>
          <p:nvPr/>
        </p:nvSpPr>
        <p:spPr bwMode="auto">
          <a:xfrm>
            <a:off x="4505325" y="4240719"/>
            <a:ext cx="7239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</a:t>
            </a:r>
            <a:r>
              <a:rPr lang="en-US" sz="11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0.2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3" name="Text Box 2"/>
          <p:cNvSpPr txBox="1">
            <a:spLocks noChangeArrowheads="1"/>
          </p:cNvSpPr>
          <p:nvPr/>
        </p:nvSpPr>
        <p:spPr bwMode="auto">
          <a:xfrm>
            <a:off x="7734300" y="3802569"/>
            <a:ext cx="7239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-τ</a:t>
            </a:r>
            <a:r>
              <a:rPr lang="en-US" sz="11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0.07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" name="Text Box 2"/>
          <p:cNvSpPr txBox="1">
            <a:spLocks noChangeArrowheads="1"/>
          </p:cNvSpPr>
          <p:nvPr/>
        </p:nvSpPr>
        <p:spPr bwMode="auto">
          <a:xfrm>
            <a:off x="7248525" y="4793169"/>
            <a:ext cx="7239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-τ</a:t>
            </a:r>
            <a:r>
              <a:rPr lang="en-US" sz="11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0.01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5" name="Text Box 2"/>
          <p:cNvSpPr txBox="1">
            <a:spLocks noChangeArrowheads="1"/>
          </p:cNvSpPr>
          <p:nvPr/>
        </p:nvSpPr>
        <p:spPr bwMode="auto">
          <a:xfrm>
            <a:off x="7639050" y="4221669"/>
            <a:ext cx="7239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-τ</a:t>
            </a:r>
            <a:r>
              <a:rPr lang="en-US" sz="11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0.1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6" name="Text Box 2"/>
          <p:cNvSpPr txBox="1">
            <a:spLocks noChangeArrowheads="1"/>
          </p:cNvSpPr>
          <p:nvPr/>
        </p:nvSpPr>
        <p:spPr bwMode="auto">
          <a:xfrm>
            <a:off x="5743575" y="3612069"/>
            <a:ext cx="2190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07" name="Text Box 2"/>
          <p:cNvSpPr txBox="1">
            <a:spLocks noChangeArrowheads="1"/>
          </p:cNvSpPr>
          <p:nvPr/>
        </p:nvSpPr>
        <p:spPr bwMode="auto">
          <a:xfrm>
            <a:off x="5705475" y="4669344"/>
            <a:ext cx="2190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08" name="Text Box 2"/>
          <p:cNvSpPr txBox="1">
            <a:spLocks noChangeArrowheads="1"/>
          </p:cNvSpPr>
          <p:nvPr/>
        </p:nvSpPr>
        <p:spPr bwMode="auto">
          <a:xfrm>
            <a:off x="5781675" y="4250244"/>
            <a:ext cx="2190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09" name="Text Box 2"/>
          <p:cNvSpPr txBox="1">
            <a:spLocks noChangeArrowheads="1"/>
          </p:cNvSpPr>
          <p:nvPr/>
        </p:nvSpPr>
        <p:spPr bwMode="auto">
          <a:xfrm>
            <a:off x="5895975" y="3907344"/>
            <a:ext cx="2190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0" name="Text Box 2"/>
          <p:cNvSpPr txBox="1">
            <a:spLocks noChangeArrowheads="1"/>
          </p:cNvSpPr>
          <p:nvPr/>
        </p:nvSpPr>
        <p:spPr bwMode="auto">
          <a:xfrm>
            <a:off x="6076950" y="3602544"/>
            <a:ext cx="2190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1" name="Text Box 2"/>
          <p:cNvSpPr txBox="1">
            <a:spLocks noChangeArrowheads="1"/>
          </p:cNvSpPr>
          <p:nvPr/>
        </p:nvSpPr>
        <p:spPr bwMode="auto">
          <a:xfrm>
            <a:off x="6334125" y="3583494"/>
            <a:ext cx="2190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2" name="Text Box 2"/>
          <p:cNvSpPr txBox="1">
            <a:spLocks noChangeArrowheads="1"/>
          </p:cNvSpPr>
          <p:nvPr/>
        </p:nvSpPr>
        <p:spPr bwMode="auto">
          <a:xfrm>
            <a:off x="6353175" y="4621719"/>
            <a:ext cx="2190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3" name="Text Box 2"/>
          <p:cNvSpPr txBox="1">
            <a:spLocks noChangeArrowheads="1"/>
          </p:cNvSpPr>
          <p:nvPr/>
        </p:nvSpPr>
        <p:spPr bwMode="auto">
          <a:xfrm>
            <a:off x="6858000" y="4621719"/>
            <a:ext cx="2190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4" name="Text Box 2"/>
          <p:cNvSpPr txBox="1">
            <a:spLocks noChangeArrowheads="1"/>
          </p:cNvSpPr>
          <p:nvPr/>
        </p:nvSpPr>
        <p:spPr bwMode="auto">
          <a:xfrm>
            <a:off x="6734175" y="4269294"/>
            <a:ext cx="2190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5" name="Text Box 2"/>
          <p:cNvSpPr txBox="1">
            <a:spLocks noChangeArrowheads="1"/>
          </p:cNvSpPr>
          <p:nvPr/>
        </p:nvSpPr>
        <p:spPr bwMode="auto">
          <a:xfrm>
            <a:off x="6877050" y="3631119"/>
            <a:ext cx="2190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6" name="Text Box 2"/>
          <p:cNvSpPr txBox="1">
            <a:spLocks noChangeArrowheads="1"/>
          </p:cNvSpPr>
          <p:nvPr/>
        </p:nvSpPr>
        <p:spPr bwMode="auto">
          <a:xfrm>
            <a:off x="6572250" y="3678744"/>
            <a:ext cx="2190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672839" y="1539984"/>
            <a:ext cx="13944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</a:t>
            </a:r>
            <a:r>
              <a:rPr lang="en-US" sz="2000" kern="1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 0.20</a:t>
            </a:r>
            <a:endParaRPr lang="en-US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</a:t>
            </a:r>
            <a:r>
              <a:rPr lang="en-US" sz="2000" kern="100" baseline="-25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0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 </a:t>
            </a:r>
            <a:r>
              <a:rPr lang="en-US" sz="20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0.50</a:t>
            </a:r>
            <a:endParaRPr lang="en-US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</a:t>
            </a:r>
            <a:r>
              <a:rPr lang="en-US" sz="2000" kern="100" baseline="-25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0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20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-0.07</a:t>
            </a:r>
            <a:endParaRPr lang="en-US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</a:t>
            </a:r>
            <a:r>
              <a:rPr lang="en-US" sz="2000" kern="1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20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-0.01</a:t>
            </a:r>
            <a:endParaRPr lang="en-US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</a:t>
            </a:r>
            <a:r>
              <a:rPr lang="en-US" sz="2000" kern="100" baseline="-25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20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20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-0.10</a:t>
            </a:r>
            <a:endParaRPr lang="en-US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 smtClean="0"/>
          </a:p>
          <a:p>
            <a:r>
              <a:rPr lang="en-US" sz="2000" dirty="0" smtClean="0"/>
              <a:t>λ = 1</a:t>
            </a:r>
          </a:p>
        </p:txBody>
      </p:sp>
      <p:graphicFrame>
        <p:nvGraphicFramePr>
          <p:cNvPr id="120" name="Table 119"/>
          <p:cNvGraphicFramePr>
            <a:graphicFrameLocks noGrp="1"/>
          </p:cNvGraphicFramePr>
          <p:nvPr/>
        </p:nvGraphicFramePr>
        <p:xfrm>
          <a:off x="685800" y="1663699"/>
          <a:ext cx="2619375" cy="198945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873125"/>
                <a:gridCol w="873125"/>
                <a:gridCol w="873125"/>
              </a:tblGrid>
              <a:tr h="663152">
                <a:tc>
                  <a:txBody>
                    <a:bodyPr/>
                    <a:lstStyle/>
                    <a:p>
                      <a:endParaRPr lang="en-US" sz="2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b="0" dirty="0" smtClean="0"/>
                        <a:t>0.50</a:t>
                      </a:r>
                      <a:endParaRPr lang="en-US" sz="2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500" b="0"/>
                    </a:p>
                  </a:txBody>
                  <a:tcPr/>
                </a:tc>
              </a:tr>
              <a:tr h="663152">
                <a:tc>
                  <a:txBody>
                    <a:bodyPr/>
                    <a:lstStyle/>
                    <a:p>
                      <a:r>
                        <a:rPr lang="en-US" sz="2500" b="0" dirty="0" smtClean="0"/>
                        <a:t>0.20</a:t>
                      </a:r>
                      <a:endParaRPr lang="en-US" sz="2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b="0" dirty="0" smtClean="0"/>
                        <a:t>-0.07</a:t>
                      </a:r>
                      <a:endParaRPr lang="en-US" sz="2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b="0" dirty="0" smtClean="0"/>
                        <a:t>-0.10</a:t>
                      </a:r>
                      <a:endParaRPr lang="en-US" sz="2500" b="0" dirty="0"/>
                    </a:p>
                  </a:txBody>
                  <a:tcPr/>
                </a:tc>
              </a:tr>
              <a:tr h="663152">
                <a:tc>
                  <a:txBody>
                    <a:bodyPr/>
                    <a:lstStyle/>
                    <a:p>
                      <a:endParaRPr lang="en-US" sz="2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b="0" dirty="0" smtClean="0"/>
                        <a:t>-0.01</a:t>
                      </a:r>
                      <a:endParaRPr lang="en-US" sz="2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5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1" name="TextBox 120"/>
          <p:cNvSpPr txBox="1"/>
          <p:nvPr/>
        </p:nvSpPr>
        <p:spPr>
          <a:xfrm>
            <a:off x="762000" y="3786753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 Ratio Classifier for </a:t>
            </a:r>
          </a:p>
          <a:p>
            <a:r>
              <a:rPr lang="en-US" dirty="0" smtClean="0"/>
              <a:t>4-Neighborhood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1"/>
              <p:cNvSpPr txBox="1"/>
              <p:nvPr/>
            </p:nvSpPr>
            <p:spPr>
              <a:xfrm>
                <a:off x="36527" y="5562600"/>
                <a:ext cx="9107473" cy="105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nary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7" y="5562600"/>
                <a:ext cx="9107473" cy="10500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5229225" y="1494472"/>
            <a:ext cx="3609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minimum cut corresponds to the max flow – and the weights of the max flow are equal to the parameters of the Log Posterior equation.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82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Overview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295400"/>
            <a:ext cx="8915400" cy="539872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57600" y="3473668"/>
            <a:ext cx="3200400" cy="304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8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Prerequisite for object tracking and recognition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1026" name="Picture 2" descr="http://vision.eecs.ucf.edu/projects/Detecting%20and%20Segmenting%20Humans%20in%20Crowded%20Scenes/detection_exampl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2539992"/>
            <a:ext cx="4299586" cy="3477607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cs.ucf.edu/~sali/Projects/CoTrain/TitleImag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9" t="52817" r="34264"/>
          <a:stretch/>
        </p:blipFill>
        <p:spPr bwMode="auto">
          <a:xfrm>
            <a:off x="4953000" y="2800441"/>
            <a:ext cx="4038600" cy="2956709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73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Update</a:t>
            </a:r>
            <a:endParaRPr lang="en-US" dirty="0"/>
          </a:p>
        </p:txBody>
      </p:sp>
      <p:sp>
        <p:nvSpPr>
          <p:cNvPr id="4" name="Rectangle 4"/>
          <p:cNvSpPr/>
          <p:nvPr/>
        </p:nvSpPr>
        <p:spPr>
          <a:xfrm>
            <a:off x="352426" y="1463040"/>
            <a:ext cx="866774" cy="594360"/>
          </a:xfrm>
          <a:prstGeom prst="rect">
            <a:avLst/>
          </a:prstGeom>
          <a:solidFill>
            <a:srgbClr val="9C02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5"/>
          <p:cNvSpPr/>
          <p:nvPr/>
        </p:nvSpPr>
        <p:spPr>
          <a:xfrm>
            <a:off x="1371600" y="1463040"/>
            <a:ext cx="866774" cy="594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6"/>
          <p:cNvSpPr/>
          <p:nvPr/>
        </p:nvSpPr>
        <p:spPr>
          <a:xfrm>
            <a:off x="2398492" y="1463040"/>
            <a:ext cx="866774" cy="594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/>
          <p:cNvSpPr/>
          <p:nvPr/>
        </p:nvSpPr>
        <p:spPr>
          <a:xfrm>
            <a:off x="3417666" y="1463040"/>
            <a:ext cx="866774" cy="594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5"/>
          <p:cNvSpPr/>
          <p:nvPr/>
        </p:nvSpPr>
        <p:spPr>
          <a:xfrm>
            <a:off x="4423702" y="1463040"/>
            <a:ext cx="866774" cy="594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8"/>
          <p:cNvSpPr/>
          <p:nvPr/>
        </p:nvSpPr>
        <p:spPr>
          <a:xfrm>
            <a:off x="5442876" y="1463040"/>
            <a:ext cx="866774" cy="594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9"/>
          <p:cNvSpPr/>
          <p:nvPr/>
        </p:nvSpPr>
        <p:spPr>
          <a:xfrm>
            <a:off x="6483071" y="1463040"/>
            <a:ext cx="866774" cy="594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30"/>
          <p:cNvSpPr/>
          <p:nvPr/>
        </p:nvSpPr>
        <p:spPr>
          <a:xfrm>
            <a:off x="7502245" y="1463040"/>
            <a:ext cx="866774" cy="5943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38"/>
          <p:cNvCxnSpPr/>
          <p:nvPr/>
        </p:nvCxnSpPr>
        <p:spPr>
          <a:xfrm>
            <a:off x="1295400" y="1295400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9"/>
          <p:cNvCxnSpPr/>
          <p:nvPr/>
        </p:nvCxnSpPr>
        <p:spPr>
          <a:xfrm>
            <a:off x="7436554" y="1295400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0"/>
          <p:cNvSpPr txBox="1"/>
          <p:nvPr/>
        </p:nvSpPr>
        <p:spPr>
          <a:xfrm>
            <a:off x="457200" y="22098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23</a:t>
            </a:r>
            <a:endParaRPr lang="en-US" dirty="0"/>
          </a:p>
        </p:txBody>
      </p:sp>
      <p:sp>
        <p:nvSpPr>
          <p:cNvPr id="19" name="TextBox 47"/>
          <p:cNvSpPr txBox="1"/>
          <p:nvPr/>
        </p:nvSpPr>
        <p:spPr>
          <a:xfrm>
            <a:off x="1431705" y="22098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24</a:t>
            </a:r>
            <a:endParaRPr lang="en-US" dirty="0"/>
          </a:p>
        </p:txBody>
      </p:sp>
      <p:sp>
        <p:nvSpPr>
          <p:cNvPr id="20" name="TextBox 48"/>
          <p:cNvSpPr txBox="1"/>
          <p:nvPr/>
        </p:nvSpPr>
        <p:spPr>
          <a:xfrm>
            <a:off x="2398492" y="22098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25</a:t>
            </a:r>
            <a:endParaRPr lang="en-US" dirty="0"/>
          </a:p>
        </p:txBody>
      </p:sp>
      <p:sp>
        <p:nvSpPr>
          <p:cNvPr id="21" name="TextBox 49"/>
          <p:cNvSpPr txBox="1"/>
          <p:nvPr/>
        </p:nvSpPr>
        <p:spPr>
          <a:xfrm>
            <a:off x="3431705" y="22098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26</a:t>
            </a:r>
            <a:endParaRPr lang="en-US" dirty="0"/>
          </a:p>
        </p:txBody>
      </p:sp>
      <p:sp>
        <p:nvSpPr>
          <p:cNvPr id="22" name="TextBox 51"/>
          <p:cNvSpPr txBox="1"/>
          <p:nvPr/>
        </p:nvSpPr>
        <p:spPr>
          <a:xfrm>
            <a:off x="4476089" y="223491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27</a:t>
            </a:r>
            <a:endParaRPr lang="en-US" dirty="0"/>
          </a:p>
        </p:txBody>
      </p:sp>
      <p:sp>
        <p:nvSpPr>
          <p:cNvPr id="23" name="TextBox 52"/>
          <p:cNvSpPr txBox="1"/>
          <p:nvPr/>
        </p:nvSpPr>
        <p:spPr>
          <a:xfrm>
            <a:off x="5495263" y="223491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28</a:t>
            </a:r>
            <a:endParaRPr lang="en-US" dirty="0"/>
          </a:p>
        </p:txBody>
      </p:sp>
      <p:sp>
        <p:nvSpPr>
          <p:cNvPr id="24" name="TextBox 53"/>
          <p:cNvSpPr txBox="1"/>
          <p:nvPr/>
        </p:nvSpPr>
        <p:spPr>
          <a:xfrm>
            <a:off x="6535458" y="223785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29</a:t>
            </a:r>
            <a:endParaRPr lang="en-US" dirty="0"/>
          </a:p>
        </p:txBody>
      </p:sp>
      <p:sp>
        <p:nvSpPr>
          <p:cNvPr id="25" name="TextBox 54"/>
          <p:cNvSpPr txBox="1"/>
          <p:nvPr/>
        </p:nvSpPr>
        <p:spPr>
          <a:xfrm>
            <a:off x="7515225" y="2266449"/>
            <a:ext cx="101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next</a:t>
            </a:r>
            <a:endParaRPr lang="en-US" dirty="0"/>
          </a:p>
        </p:txBody>
      </p:sp>
      <p:cxnSp>
        <p:nvCxnSpPr>
          <p:cNvPr id="27" name="Straight Arrow Connector 55"/>
          <p:cNvCxnSpPr/>
          <p:nvPr/>
        </p:nvCxnSpPr>
        <p:spPr>
          <a:xfrm>
            <a:off x="1431705" y="2971800"/>
            <a:ext cx="586575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56"/>
          <p:cNvSpPr txBox="1"/>
          <p:nvPr/>
        </p:nvSpPr>
        <p:spPr>
          <a:xfrm>
            <a:off x="3962400" y="29718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ρ</a:t>
            </a:r>
            <a:r>
              <a:rPr lang="en-US" baseline="-25000" dirty="0" smtClean="0"/>
              <a:t>b</a:t>
            </a:r>
            <a:r>
              <a:rPr lang="en-US" dirty="0" smtClean="0"/>
              <a:t> = 6</a:t>
            </a:r>
            <a:endParaRPr lang="en-US" baseline="-25000" dirty="0"/>
          </a:p>
        </p:txBody>
      </p:sp>
      <p:sp>
        <p:nvSpPr>
          <p:cNvPr id="32" name="Rectangle 57"/>
          <p:cNvSpPr/>
          <p:nvPr/>
        </p:nvSpPr>
        <p:spPr>
          <a:xfrm>
            <a:off x="3417666" y="4068448"/>
            <a:ext cx="866774" cy="594360"/>
          </a:xfrm>
          <a:prstGeom prst="rect">
            <a:avLst/>
          </a:prstGeom>
          <a:solidFill>
            <a:srgbClr val="9C02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58"/>
          <p:cNvSpPr/>
          <p:nvPr/>
        </p:nvSpPr>
        <p:spPr>
          <a:xfrm>
            <a:off x="4423702" y="4068448"/>
            <a:ext cx="866774" cy="594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59"/>
          <p:cNvSpPr/>
          <p:nvPr/>
        </p:nvSpPr>
        <p:spPr>
          <a:xfrm>
            <a:off x="5442876" y="4068448"/>
            <a:ext cx="866774" cy="594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60"/>
          <p:cNvSpPr/>
          <p:nvPr/>
        </p:nvSpPr>
        <p:spPr>
          <a:xfrm>
            <a:off x="6483071" y="4068448"/>
            <a:ext cx="866774" cy="594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61"/>
          <p:cNvSpPr/>
          <p:nvPr/>
        </p:nvSpPr>
        <p:spPr>
          <a:xfrm>
            <a:off x="7502245" y="4068448"/>
            <a:ext cx="866774" cy="5943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62"/>
          <p:cNvCxnSpPr/>
          <p:nvPr/>
        </p:nvCxnSpPr>
        <p:spPr>
          <a:xfrm>
            <a:off x="4343400" y="3925926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63"/>
          <p:cNvCxnSpPr/>
          <p:nvPr/>
        </p:nvCxnSpPr>
        <p:spPr>
          <a:xfrm>
            <a:off x="7436554" y="3900808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64"/>
          <p:cNvSpPr txBox="1"/>
          <p:nvPr/>
        </p:nvSpPr>
        <p:spPr>
          <a:xfrm>
            <a:off x="3431705" y="481520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26</a:t>
            </a:r>
            <a:endParaRPr lang="en-US" dirty="0"/>
          </a:p>
        </p:txBody>
      </p:sp>
      <p:sp>
        <p:nvSpPr>
          <p:cNvPr id="43" name="TextBox 65"/>
          <p:cNvSpPr txBox="1"/>
          <p:nvPr/>
        </p:nvSpPr>
        <p:spPr>
          <a:xfrm>
            <a:off x="4476089" y="484032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27</a:t>
            </a:r>
            <a:endParaRPr lang="en-US" dirty="0"/>
          </a:p>
        </p:txBody>
      </p:sp>
      <p:sp>
        <p:nvSpPr>
          <p:cNvPr id="44" name="TextBox 66"/>
          <p:cNvSpPr txBox="1"/>
          <p:nvPr/>
        </p:nvSpPr>
        <p:spPr>
          <a:xfrm>
            <a:off x="5495263" y="484032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28</a:t>
            </a:r>
            <a:endParaRPr lang="en-US" dirty="0"/>
          </a:p>
        </p:txBody>
      </p:sp>
      <p:sp>
        <p:nvSpPr>
          <p:cNvPr id="45" name="TextBox 67"/>
          <p:cNvSpPr txBox="1"/>
          <p:nvPr/>
        </p:nvSpPr>
        <p:spPr>
          <a:xfrm>
            <a:off x="6535458" y="48432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29</a:t>
            </a:r>
            <a:endParaRPr lang="en-US" dirty="0"/>
          </a:p>
        </p:txBody>
      </p:sp>
      <p:sp>
        <p:nvSpPr>
          <p:cNvPr id="46" name="TextBox 68"/>
          <p:cNvSpPr txBox="1"/>
          <p:nvPr/>
        </p:nvSpPr>
        <p:spPr>
          <a:xfrm>
            <a:off x="7515225" y="4871857"/>
            <a:ext cx="101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next</a:t>
            </a:r>
            <a:endParaRPr lang="en-US" dirty="0"/>
          </a:p>
        </p:txBody>
      </p:sp>
      <p:cxnSp>
        <p:nvCxnSpPr>
          <p:cNvPr id="47" name="Straight Arrow Connector 69"/>
          <p:cNvCxnSpPr/>
          <p:nvPr/>
        </p:nvCxnSpPr>
        <p:spPr>
          <a:xfrm>
            <a:off x="4423702" y="5565540"/>
            <a:ext cx="29499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70"/>
          <p:cNvSpPr txBox="1"/>
          <p:nvPr/>
        </p:nvSpPr>
        <p:spPr>
          <a:xfrm>
            <a:off x="5442876" y="55742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ρ</a:t>
            </a:r>
            <a:r>
              <a:rPr lang="en-US" baseline="-25000" dirty="0"/>
              <a:t>f</a:t>
            </a:r>
            <a:r>
              <a:rPr lang="en-US" dirty="0" smtClean="0"/>
              <a:t> = 3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182932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67113" y="3048000"/>
            <a:ext cx="2009774" cy="7620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All tests run on a 3.06 GHz Intel Pentium 4 with 1 GB RAM.</a:t>
            </a:r>
          </a:p>
          <a:p>
            <a:r>
              <a:rPr lang="en-US" dirty="0" smtClean="0"/>
              <a:t>Video sequences used a 240x360 resolution (0.08 megapixels).</a:t>
            </a:r>
          </a:p>
          <a:p>
            <a:endParaRPr lang="en-US" dirty="0"/>
          </a:p>
          <a:p>
            <a:r>
              <a:rPr lang="en-US" dirty="0" smtClean="0"/>
              <a:t>Bandwidth matrix H parameterized as a diagonal matrix with three equal variances for the range and two for the domain, with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r</a:t>
            </a:r>
            <a:r>
              <a:rPr lang="en-US" dirty="0" smtClean="0"/>
              <a:t> = 16 and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d</a:t>
            </a:r>
            <a:r>
              <a:rPr lang="en-US" dirty="0" smtClean="0"/>
              <a:t> = 25.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46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578" y="1295400"/>
            <a:ext cx="5086844" cy="5303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873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Results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245" y="1371600"/>
            <a:ext cx="6243511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3" y="2286000"/>
            <a:ext cx="9041214" cy="26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Mixture of </a:t>
            </a:r>
            <a:r>
              <a:rPr lang="en-US"/>
              <a:t>Gaussians vs</a:t>
            </a:r>
            <a:r>
              <a:rPr lang="en-US" dirty="0"/>
              <a:t>.</a:t>
            </a:r>
            <a:r>
              <a:rPr lang="en-US"/>
              <a:t> </a:t>
            </a:r>
            <a:r>
              <a:rPr lang="en-US" dirty="0"/>
              <a:t>Nonparametric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981200"/>
            <a:ext cx="8934450" cy="38290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030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Level Detection Rates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6" y="2034366"/>
            <a:ext cx="8458200" cy="192803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670880"/>
            <a:ext cx="2182680" cy="17299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355" y="4836240"/>
            <a:ext cx="2081160" cy="139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4590" y="4817160"/>
            <a:ext cx="2182680" cy="1437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8346" y="4861680"/>
            <a:ext cx="2030400" cy="13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1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Precision vs</a:t>
            </a:r>
            <a:r>
              <a:rPr lang="en-US" dirty="0"/>
              <a:t>.</a:t>
            </a:r>
            <a:r>
              <a:rPr lang="en-US"/>
              <a:t> </a:t>
            </a:r>
            <a:r>
              <a:rPr lang="en-US" dirty="0"/>
              <a:t>Recall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23" y="1524000"/>
            <a:ext cx="8867954" cy="36576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4114800" y="2975428"/>
                <a:ext cx="20101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1CBD1601-0165-4D4A-B6A2-335A3C39B8D2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975428"/>
                <a:ext cx="201016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3636" r="-272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7"/>
              <p:cNvSpPr txBox="1"/>
              <p:nvPr/>
            </p:nvSpPr>
            <p:spPr>
              <a:xfrm>
                <a:off x="4114800" y="2975428"/>
                <a:ext cx="258084" cy="542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/>
                        <m:den/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975428"/>
                <a:ext cx="258084" cy="54245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8"/>
              <p:cNvSpPr txBox="1"/>
              <p:nvPr/>
            </p:nvSpPr>
            <p:spPr>
              <a:xfrm>
                <a:off x="439512" y="5791200"/>
                <a:ext cx="3486339" cy="434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/>
                  <a:t>Precision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𝑑𝑒𝑡𝑒𝑐𝑡𝑒𝑑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#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𝑑𝑒𝑡𝑒𝑐𝑡𝑒𝑑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12" y="5791200"/>
                <a:ext cx="3486339" cy="434221"/>
              </a:xfrm>
              <a:prstGeom prst="rect">
                <a:avLst/>
              </a:prstGeom>
              <a:blipFill rotWithShape="0">
                <a:blip r:embed="rId6"/>
                <a:stretch>
                  <a:fillRect l="-4021" t="-4225" r="-1049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9"/>
              <p:cNvSpPr txBox="1"/>
              <p:nvPr/>
            </p:nvSpPr>
            <p:spPr>
              <a:xfrm>
                <a:off x="4876800" y="5791200"/>
                <a:ext cx="3233386" cy="434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/>
                  <a:t>Recall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𝑑𝑒𝑡𝑒𝑐𝑡𝑒𝑑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#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5791200"/>
                <a:ext cx="3233386" cy="434221"/>
              </a:xfrm>
              <a:prstGeom prst="rect">
                <a:avLst/>
              </a:prstGeom>
              <a:blipFill rotWithShape="0">
                <a:blip r:embed="rId7"/>
                <a:stretch>
                  <a:fillRect l="-4340" t="-4225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70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2426" y="228600"/>
            <a:ext cx="7953374" cy="1066800"/>
          </a:xfrm>
        </p:spPr>
        <p:txBody>
          <a:bodyPr>
            <a:noAutofit/>
          </a:bodyPr>
          <a:lstStyle/>
          <a:p>
            <a:r>
              <a:rPr lang="en-US" sz="3600" dirty="0"/>
              <a:t>Pixel-level detection recall and </a:t>
            </a:r>
            <a:r>
              <a:rPr lang="en-US" sz="3600" dirty="0" smtClean="0"/>
              <a:t>precision</a:t>
            </a:r>
            <a:endParaRPr lang="en-US" sz="36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36" y="1371600"/>
            <a:ext cx="8767328" cy="3505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95600" y="51816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Using </a:t>
            </a:r>
            <a:r>
              <a:rPr lang="en-US" dirty="0"/>
              <a:t>the Mixture </a:t>
            </a:r>
            <a:r>
              <a:rPr lang="en-US" dirty="0" smtClean="0"/>
              <a:t>of Gaussians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1"/>
              <p:cNvSpPr txBox="1"/>
              <p:nvPr/>
            </p:nvSpPr>
            <p:spPr>
              <a:xfrm>
                <a:off x="439512" y="5791200"/>
                <a:ext cx="3486339" cy="434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/>
                  <a:t>Precision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𝑑𝑒𝑡𝑒𝑐𝑡𝑒𝑑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#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𝑑𝑒𝑡𝑒𝑐𝑡𝑒𝑑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12" y="5791200"/>
                <a:ext cx="3486339" cy="434221"/>
              </a:xfrm>
              <a:prstGeom prst="rect">
                <a:avLst/>
              </a:prstGeom>
              <a:blipFill rotWithShape="0">
                <a:blip r:embed="rId4"/>
                <a:stretch>
                  <a:fillRect l="-4021" t="-4225" r="-1049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"/>
              <p:cNvSpPr txBox="1"/>
              <p:nvPr/>
            </p:nvSpPr>
            <p:spPr>
              <a:xfrm>
                <a:off x="4876800" y="5791200"/>
                <a:ext cx="3233386" cy="434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/>
                  <a:t>Recall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𝑑𝑒𝑡𝑒𝑐𝑡𝑒𝑑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#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5791200"/>
                <a:ext cx="3233386" cy="434221"/>
              </a:xfrm>
              <a:prstGeom prst="rect">
                <a:avLst/>
              </a:prstGeom>
              <a:blipFill rotWithShape="0">
                <a:blip r:embed="rId5"/>
                <a:stretch>
                  <a:fillRect l="-4340" t="-4225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826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Methods that employ local (pixel-wise) models of intensity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Methods that have regional models of intensity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Work– </a:t>
            </a:r>
            <a:r>
              <a:rPr lang="en-US" dirty="0" smtClean="0"/>
              <a:t>modelling intensity</a:t>
            </a:r>
            <a:endParaRPr lang="en-US" dirty="0"/>
          </a:p>
        </p:txBody>
      </p:sp>
      <p:pic>
        <p:nvPicPr>
          <p:cNvPr id="3074" name="Picture 2" descr="http://www.philender.com/courses/multivariate/notes2/er9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2426" y="1781175"/>
            <a:ext cx="3514725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math.bu.edu/people/sray/mat3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52600"/>
            <a:ext cx="38100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462" y="4867275"/>
            <a:ext cx="70770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4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Uses</a:t>
            </a:r>
            <a:r>
              <a:rPr lang="en-US"/>
              <a:t> a nonparametric kernel density estimator, which experimentally performs much better than a mixture of Gaussians estimator.</a:t>
            </a:r>
            <a:endParaRPr lang="en-US" dirty="0"/>
          </a:p>
          <a:p>
            <a:endParaRPr lang="en-US" dirty="0"/>
          </a:p>
          <a:p>
            <a:r>
              <a:rPr lang="en-US"/>
              <a:t>Innovations include using the joint domain-range representation, which allows us to easily incorporate spatial distribution into the decision process.</a:t>
            </a:r>
            <a:endParaRPr lang="en-US" dirty="0"/>
          </a:p>
          <a:p>
            <a:endParaRPr lang="en-US" dirty="0"/>
          </a:p>
          <a:p>
            <a:r>
              <a:rPr lang="en-US"/>
              <a:t>Also uses temporal persistence as a criterion for detection without feedback from higher level modules.</a:t>
            </a:r>
            <a:endParaRPr lang="en-US" dirty="0"/>
          </a:p>
          <a:p>
            <a:endParaRPr lang="en-US" dirty="0"/>
          </a:p>
          <a:p>
            <a:r>
              <a:rPr lang="en-US"/>
              <a:t>All likelihoods calculated are used in a MAP-MRF framework to find an optimal global inference of the solution based on local information.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10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Weaknesses</a:t>
            </a:r>
            <a:endParaRPr lang="en-US" dirty="0"/>
          </a:p>
        </p:txBody>
      </p:sp>
      <p:pic>
        <p:nvPicPr>
          <p:cNvPr id="6146" name="Picture 2" descr="a duck swimming (recorded by my beatiful girlfriend)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8382000" cy="484742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70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Image stabilization – this algorithm only works for nominal camera motion</a:t>
            </a:r>
          </a:p>
          <a:p>
            <a:r>
              <a:rPr lang="en-US" dirty="0"/>
              <a:t>Variant</a:t>
            </a:r>
            <a:r>
              <a:rPr lang="en-US"/>
              <a:t> to frame rates, extremely fast moving and slow moving objects.</a:t>
            </a:r>
            <a:endParaRPr lang="en-US" dirty="0"/>
          </a:p>
          <a:p>
            <a:r>
              <a:rPr lang="en-US"/>
              <a:t>Illumination Invariant.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Turlach</a:t>
            </a:r>
            <a:r>
              <a:rPr lang="en-US" dirty="0"/>
              <a:t>, </a:t>
            </a:r>
            <a:r>
              <a:rPr lang="en-US" dirty="0" err="1"/>
              <a:t>Berwin</a:t>
            </a:r>
            <a:r>
              <a:rPr lang="en-US" dirty="0"/>
              <a:t>. “Bandwidth Selection in Kernel Density Estimation</a:t>
            </a:r>
            <a:r>
              <a:rPr lang="en-US" dirty="0" smtClean="0"/>
              <a:t>”.</a:t>
            </a:r>
          </a:p>
          <a:p>
            <a:r>
              <a:rPr lang="en-US" dirty="0"/>
              <a:t>Dr. </a:t>
            </a:r>
            <a:r>
              <a:rPr lang="en-US" dirty="0" err="1"/>
              <a:t>Gunturk's</a:t>
            </a:r>
            <a:r>
              <a:rPr lang="en-US" dirty="0"/>
              <a:t> EE7750 Slides for Parameter Estimation </a:t>
            </a:r>
            <a:endParaRPr lang="en-US" dirty="0" smtClean="0"/>
          </a:p>
          <a:p>
            <a:r>
              <a:rPr lang="en-US" dirty="0" smtClean="0"/>
              <a:t>http</a:t>
            </a:r>
            <a:r>
              <a:rPr lang="en-US" dirty="0"/>
              <a:t>://vision.eecs.ucf.edu/projects/Detecting%20and%20Segmenting%20Humans%20in%20Crowded%20Scenes/detection_examples.jpg</a:t>
            </a:r>
          </a:p>
          <a:p>
            <a:r>
              <a:rPr lang="en-US" dirty="0"/>
              <a:t>http://</a:t>
            </a:r>
            <a:r>
              <a:rPr lang="en-US" dirty="0" smtClean="0"/>
              <a:t>www.cs.ucf.edu</a:t>
            </a:r>
            <a:r>
              <a:rPr lang="en-US" dirty="0"/>
              <a:t>/~</a:t>
            </a:r>
            <a:r>
              <a:rPr lang="en-US" dirty="0" smtClean="0"/>
              <a:t>sali/Projects/CoTrain/TitleImage.jpg</a:t>
            </a:r>
          </a:p>
          <a:p>
            <a:r>
              <a:rPr lang="en-US" dirty="0"/>
              <a:t>http://www.philender.com/courses/multivariate/notes2/er9.gif</a:t>
            </a:r>
          </a:p>
          <a:p>
            <a:r>
              <a:rPr lang="en-US" dirty="0"/>
              <a:t>http://math.bu.edu/people/sray/mat3.gif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pic>
        <p:nvPicPr>
          <p:cNvPr id="5122" name="Picture 2" descr="http://images.inquisitr.com/wp-content/2010/02/catgif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767" y="4343400"/>
            <a:ext cx="1869237" cy="237744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4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APPENDIX– </a:t>
            </a:r>
            <a:r>
              <a:rPr lang="en-US" dirty="0" smtClean="0"/>
              <a:t>Mixture of Gaussians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8163" b="3402"/>
          <a:stretch/>
        </p:blipFill>
        <p:spPr>
          <a:xfrm>
            <a:off x="250018" y="2133600"/>
            <a:ext cx="864396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2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APPENDIX– </a:t>
            </a:r>
            <a:r>
              <a:rPr lang="en-US" dirty="0"/>
              <a:t>Mixture of Gaussians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tretch/>
        </p:blipFill>
        <p:spPr>
          <a:xfrm>
            <a:off x="333728" y="2057400"/>
            <a:ext cx="8476545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APPENDIX – Bandwidth Matrix Classes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04800" y="2253672"/>
            <a:ext cx="2392950" cy="2748202"/>
            <a:chOff x="762000" y="2253672"/>
            <a:chExt cx="2392950" cy="274820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2931" y="2253672"/>
              <a:ext cx="1571088" cy="157722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62000" y="4078544"/>
              <a:ext cx="239295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/>
                <a:t>S</a:t>
              </a:r>
            </a:p>
            <a:p>
              <a:pPr algn="ctr"/>
              <a:r>
                <a:rPr lang="en-US" b="1" dirty="0" smtClean="0"/>
                <a:t>positive </a:t>
              </a:r>
              <a:r>
                <a:rPr lang="en-US" b="1" dirty="0"/>
                <a:t>scalar times the identity </a:t>
              </a:r>
              <a:r>
                <a:rPr lang="en-US" b="1" dirty="0" smtClean="0"/>
                <a:t>matrix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476468" y="2253672"/>
            <a:ext cx="2286000" cy="3025201"/>
            <a:chOff x="3733800" y="2253672"/>
            <a:chExt cx="2286000" cy="30252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7891" y="2253672"/>
              <a:ext cx="797818" cy="157722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733800" y="4078544"/>
              <a:ext cx="22860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/>
                <a:t>D</a:t>
              </a:r>
            </a:p>
            <a:p>
              <a:pPr algn="ctr"/>
              <a:r>
                <a:rPr lang="en-US" b="1" dirty="0" smtClean="0"/>
                <a:t>diagonal </a:t>
              </a:r>
              <a:r>
                <a:rPr lang="en-US" b="1" dirty="0"/>
                <a:t>matrix with positive entries on the main diagonal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541186" y="2253672"/>
            <a:ext cx="2069414" cy="2748202"/>
            <a:chOff x="6617386" y="2253672"/>
            <a:chExt cx="2069414" cy="274820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63481" y="2253672"/>
              <a:ext cx="1577225" cy="1577225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617386" y="4078544"/>
              <a:ext cx="206941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/>
                <a:t>F</a:t>
              </a:r>
            </a:p>
            <a:p>
              <a:pPr algn="ctr"/>
              <a:r>
                <a:rPr lang="en-US" b="1" dirty="0" smtClean="0"/>
                <a:t>symmetric </a:t>
              </a:r>
              <a:r>
                <a:rPr lang="en-US" b="1" dirty="0"/>
                <a:t>positive definite matrix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961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APPENDIX– </a:t>
            </a:r>
            <a:r>
              <a:rPr lang="en-US" dirty="0" smtClean="0"/>
              <a:t>Proper Kernel for KDE</a:t>
            </a:r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7" y="2895599"/>
            <a:ext cx="8975346" cy="411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893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035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411163" y="1143000"/>
            <a:ext cx="8580437" cy="5181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Given: </a:t>
            </a:r>
          </a:p>
          <a:p>
            <a:pPr lvl="1"/>
            <a:r>
              <a:rPr lang="en-US" sz="2200" dirty="0"/>
              <a:t>A doctor knows that meningitis causes stiff neck 50% of the time</a:t>
            </a:r>
          </a:p>
          <a:p>
            <a:pPr lvl="1"/>
            <a:r>
              <a:rPr lang="en-US" sz="2200" dirty="0"/>
              <a:t>Prior probability of any patient having meningitis is 1/50,000</a:t>
            </a:r>
          </a:p>
          <a:p>
            <a:pPr lvl="1"/>
            <a:r>
              <a:rPr lang="en-US" sz="2200" dirty="0"/>
              <a:t>Prior probability of any patient having stiff neck is 1/20</a:t>
            </a:r>
          </a:p>
          <a:p>
            <a:pPr lvl="1">
              <a:buFont typeface="Arial" charset="0"/>
              <a:buNone/>
            </a:pPr>
            <a:endParaRPr lang="en-US" sz="2200" dirty="0"/>
          </a:p>
          <a:p>
            <a:r>
              <a:rPr lang="en-US" dirty="0"/>
              <a:t> If a patient has stiff neck, what’s the probability he/she has meningitis?</a:t>
            </a:r>
            <a:endParaRPr lang="en-US" sz="2200" dirty="0"/>
          </a:p>
          <a:p>
            <a:endParaRPr lang="en-US" dirty="0"/>
          </a:p>
        </p:txBody>
      </p:sp>
      <p:sp>
        <p:nvSpPr>
          <p:cNvPr id="1068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APPENDIX : Example </a:t>
            </a:r>
            <a:r>
              <a:rPr lang="en-US" dirty="0"/>
              <a:t>of Bayes </a:t>
            </a:r>
            <a:r>
              <a:rPr lang="en-US" dirty="0" smtClean="0"/>
              <a:t>Theorem</a:t>
            </a:r>
            <a:endParaRPr lang="en-US" dirty="0"/>
          </a:p>
        </p:txBody>
      </p:sp>
      <p:graphicFrame>
        <p:nvGraphicFramePr>
          <p:cNvPr id="10680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629170"/>
              </p:ext>
            </p:extLst>
          </p:nvPr>
        </p:nvGraphicFramePr>
        <p:xfrm>
          <a:off x="1066800" y="4495800"/>
          <a:ext cx="688022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Equation" r:id="rId6" imgW="3238200" imgH="419040" progId="Equation.3">
                  <p:embed/>
                </p:oleObj>
              </mc:Choice>
              <mc:Fallback>
                <p:oleObj name="Equation" r:id="rId6" imgW="32382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495800"/>
                        <a:ext cx="6880225" cy="889000"/>
                      </a:xfrm>
                      <a:prstGeom prst="rect">
                        <a:avLst/>
                      </a:prstGeom>
                      <a:solidFill>
                        <a:schemeClr val="tx1">
                          <a:alpha val="61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8463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Previous Work – Background Subtraction</a:t>
            </a:r>
            <a:endParaRPr lang="en-US" sz="3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600200"/>
            <a:ext cx="4953000" cy="415537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" name="TextBox 4"/>
          <p:cNvSpPr txBox="1"/>
          <p:nvPr/>
        </p:nvSpPr>
        <p:spPr>
          <a:xfrm>
            <a:off x="1790700" y="58674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approach: 	| </a:t>
            </a:r>
            <a:r>
              <a:rPr lang="en-US" dirty="0" err="1"/>
              <a:t>frame</a:t>
            </a:r>
            <a:r>
              <a:rPr lang="en-US" baseline="-25000" dirty="0" err="1"/>
              <a:t>i</a:t>
            </a:r>
            <a:r>
              <a:rPr lang="en-US" dirty="0"/>
              <a:t> – background | </a:t>
            </a:r>
            <a:r>
              <a:rPr lang="en-US"/>
              <a:t>&gt; </a:t>
            </a:r>
            <a:r>
              <a:rPr lang="en-US" dirty="0"/>
              <a:t>threshold</a:t>
            </a:r>
          </a:p>
          <a:p>
            <a:r>
              <a:rPr lang="en-US"/>
              <a:t>Better:</a:t>
            </a:r>
            <a:r>
              <a:rPr lang="en-US" dirty="0"/>
              <a:t>		</a:t>
            </a:r>
            <a:r>
              <a:rPr lang="en-US"/>
              <a:t>| </a:t>
            </a:r>
            <a:r>
              <a:rPr lang="en-US" dirty="0" err="1"/>
              <a:t>frame</a:t>
            </a:r>
            <a:r>
              <a:rPr lang="en-US" baseline="-25000" dirty="0" err="1"/>
              <a:t>i</a:t>
            </a:r>
            <a:r>
              <a:rPr lang="en-US"/>
              <a:t> – </a:t>
            </a:r>
            <a:r>
              <a:rPr lang="el-GR"/>
              <a:t>μ</a:t>
            </a:r>
            <a:r>
              <a:rPr lang="en-US"/>
              <a:t> | &gt; k</a:t>
            </a:r>
            <a:r>
              <a:rPr lang="el-GR" smtClean="0"/>
              <a:t>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6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Bayes'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81410" y="2971800"/>
                <a:ext cx="4781181" cy="1298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</m:d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410" y="2971800"/>
                <a:ext cx="4781181" cy="12983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3"/>
          <p:cNvSpPr txBox="1"/>
          <p:nvPr/>
        </p:nvSpPr>
        <p:spPr>
          <a:xfrm>
            <a:off x="924110" y="5867400"/>
            <a:ext cx="250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APPENDIX: </a:t>
            </a:r>
            <a:r>
              <a:rPr lang="en-US" dirty="0" smtClean="0">
                <a:hlinkClick r:id="rId4" action="ppaction://hlinksldjump"/>
              </a:rPr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48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– Minimum Cut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51" y="1828800"/>
            <a:ext cx="8064098" cy="433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8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 – Probability Density Estimator (parametric)</a:t>
            </a:r>
            <a:endParaRPr lang="en-US" dirty="0"/>
          </a:p>
        </p:txBody>
      </p:sp>
      <p:pic>
        <p:nvPicPr>
          <p:cNvPr id="1028" name="Picture 4" descr="http://upload.wikimedia.org/wikipedia/commons/thumb/7/74/Normal_Distribution_PDF.svg/350px-Normal_Distribution_PDF.svg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778" y="1866594"/>
            <a:ext cx="6608444" cy="42294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softEdge rad="3175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50792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 – Kernel Density Estimator</a:t>
            </a:r>
            <a:br>
              <a:rPr lang="en-US" dirty="0" smtClean="0"/>
            </a:br>
            <a:r>
              <a:rPr lang="en-US" dirty="0" smtClean="0"/>
              <a:t>(nonparametric)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145302"/>
            <a:ext cx="4556901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614" y="3127717"/>
            <a:ext cx="4602387" cy="3692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400800" y="1531299"/>
                <a:ext cx="12080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1531299"/>
                <a:ext cx="120802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556" r="-5051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62600" y="2252234"/>
                <a:ext cx="3086486" cy="383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 smtClean="0"/>
                  <a:t>,…,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2252234"/>
                <a:ext cx="3086486" cy="383951"/>
              </a:xfrm>
              <a:prstGeom prst="rect">
                <a:avLst/>
              </a:prstGeom>
              <a:blipFill rotWithShape="0">
                <a:blip r:embed="rId6"/>
                <a:stretch>
                  <a:fillRect l="-3557" t="-20635" r="-3755" b="-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0699" y="1531299"/>
                <a:ext cx="4167423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99" y="1531299"/>
                <a:ext cx="4195251" cy="117621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749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val="000000"/>
      </a:dk1>
      <a:lt1>
        <a:srgbClr val="FFFFFF"/>
      </a:lt1>
      <a:dk2>
        <a:srgbClr val="656162"/>
      </a:dk2>
      <a:lt2>
        <a:srgbClr val="E0DACC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B5740B"/>
      </a:hlink>
      <a:folHlink>
        <a:srgbClr val="7483A0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ylar">
    <a:dk1>
      <a:srgbClr val="000000"/>
    </a:dk1>
    <a:lt1>
      <a:srgbClr val="FFFFFF"/>
    </a:lt1>
    <a:dk2>
      <a:srgbClr val="656162"/>
    </a:dk2>
    <a:lt2>
      <a:srgbClr val="E0DACC"/>
    </a:lt2>
    <a:accent1>
      <a:srgbClr val="4A5A7A"/>
    </a:accent1>
    <a:accent2>
      <a:srgbClr val="F7BD40"/>
    </a:accent2>
    <a:accent3>
      <a:srgbClr val="975C00"/>
    </a:accent3>
    <a:accent4>
      <a:srgbClr val="754D41"/>
    </a:accent4>
    <a:accent5>
      <a:srgbClr val="838995"/>
    </a:accent5>
    <a:accent6>
      <a:srgbClr val="687B66"/>
    </a:accent6>
    <a:hlink>
      <a:srgbClr val="B5740B"/>
    </a:hlink>
    <a:folHlink>
      <a:srgbClr val="7483A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3977</TotalTime>
  <Words>1556</Words>
  <Application>Microsoft Office PowerPoint</Application>
  <PresentationFormat>On-screen Show (4:3)</PresentationFormat>
  <Paragraphs>399</Paragraphs>
  <Slides>48</Slides>
  <Notes>43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Calibri</vt:lpstr>
      <vt:lpstr>Cambria Math</vt:lpstr>
      <vt:lpstr>Corbel</vt:lpstr>
      <vt:lpstr>Tahoma</vt:lpstr>
      <vt:lpstr>Times New Roman</vt:lpstr>
      <vt:lpstr>Tunga</vt:lpstr>
      <vt:lpstr>Mylar</vt:lpstr>
      <vt:lpstr>Equation</vt:lpstr>
      <vt:lpstr>Bayesian Modeling of Dynamic Scenes for Object Detection</vt:lpstr>
      <vt:lpstr>Problem Definition</vt:lpstr>
      <vt:lpstr>Motivation</vt:lpstr>
      <vt:lpstr>Previous Work– modelling intensity</vt:lpstr>
      <vt:lpstr>Previous Work – Background Subtraction</vt:lpstr>
      <vt:lpstr>Background – Bayes' theorem</vt:lpstr>
      <vt:lpstr>Background – Minimum Cut</vt:lpstr>
      <vt:lpstr>Background – Probability Density Estimator (parametric)</vt:lpstr>
      <vt:lpstr>Background – Kernel Density Estimator (nonparametric)</vt:lpstr>
      <vt:lpstr>Background - Bandwidth Estimation</vt:lpstr>
      <vt:lpstr>Background: Markov Random Field</vt:lpstr>
      <vt:lpstr>Background– Temporal  Persistence</vt:lpstr>
      <vt:lpstr>Method Overview</vt:lpstr>
      <vt:lpstr>Joint Domain-Range Representation</vt:lpstr>
      <vt:lpstr>Modeling the Background</vt:lpstr>
      <vt:lpstr>Method Overview</vt:lpstr>
      <vt:lpstr>Foreground Modeling</vt:lpstr>
      <vt:lpstr>Foreground Modeling</vt:lpstr>
      <vt:lpstr>Method Overview</vt:lpstr>
      <vt:lpstr>Likelihood Ratio Classifier</vt:lpstr>
      <vt:lpstr>Spatial Context</vt:lpstr>
      <vt:lpstr>Likelihood Function</vt:lpstr>
      <vt:lpstr>Posterior</vt:lpstr>
      <vt:lpstr>Log Posterior</vt:lpstr>
      <vt:lpstr>Log Posterior</vt:lpstr>
      <vt:lpstr>Method Overview</vt:lpstr>
      <vt:lpstr>Optimization: Graph Construction</vt:lpstr>
      <vt:lpstr>Why Minimum Cut?</vt:lpstr>
      <vt:lpstr>Method Overview</vt:lpstr>
      <vt:lpstr>Model Update</vt:lpstr>
      <vt:lpstr>DEMO</vt:lpstr>
      <vt:lpstr>Experimental Setup</vt:lpstr>
      <vt:lpstr>Results</vt:lpstr>
      <vt:lpstr>Results </vt:lpstr>
      <vt:lpstr>Results</vt:lpstr>
      <vt:lpstr>Mixture of Gaussians vs. Nonparametric</vt:lpstr>
      <vt:lpstr>Object Level Detection Rates</vt:lpstr>
      <vt:lpstr>Precision vs. Recall</vt:lpstr>
      <vt:lpstr>Pixel-level detection recall and precision</vt:lpstr>
      <vt:lpstr>Discussion</vt:lpstr>
      <vt:lpstr>Weaknesses</vt:lpstr>
      <vt:lpstr>Future Work</vt:lpstr>
      <vt:lpstr>References</vt:lpstr>
      <vt:lpstr>APPENDIX– Mixture of Gaussians</vt:lpstr>
      <vt:lpstr>APPENDIX– Mixture of Gaussians</vt:lpstr>
      <vt:lpstr>APPENDIX – Bandwidth Matrix Classes</vt:lpstr>
      <vt:lpstr>APPENDIX– Proper Kernel for KDE</vt:lpstr>
      <vt:lpstr>APPENDIX : Example of Bayes Theorem</vt:lpstr>
    </vt:vector>
  </TitlesOfParts>
  <Company>Louisiana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Modeling of Dynamic Scenes for Object Detection</dc:title>
  <dc:creator>Administrator</dc:creator>
  <cp:lastModifiedBy>Robert Firth</cp:lastModifiedBy>
  <cp:revision>178</cp:revision>
  <dcterms:created xsi:type="dcterms:W3CDTF">2012-11-11T19:09:16Z</dcterms:created>
  <dcterms:modified xsi:type="dcterms:W3CDTF">2012-12-02T19:37:02Z</dcterms:modified>
</cp:coreProperties>
</file>